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8"/>
  </p:notesMasterIdLst>
  <p:sldIdLst>
    <p:sldId id="256" r:id="rId2"/>
    <p:sldId id="257" r:id="rId3"/>
    <p:sldId id="258" r:id="rId4"/>
    <p:sldId id="260" r:id="rId5"/>
    <p:sldId id="261" r:id="rId6"/>
    <p:sldId id="262" r:id="rId7"/>
    <p:sldId id="263" r:id="rId8"/>
    <p:sldId id="265" r:id="rId9"/>
    <p:sldId id="266" r:id="rId10"/>
    <p:sldId id="268" r:id="rId11"/>
    <p:sldId id="269" r:id="rId12"/>
    <p:sldId id="270" r:id="rId13"/>
    <p:sldId id="271" r:id="rId14"/>
    <p:sldId id="272" r:id="rId15"/>
    <p:sldId id="274" r:id="rId16"/>
    <p:sldId id="429" r:id="rId17"/>
    <p:sldId id="275" r:id="rId18"/>
    <p:sldId id="276" r:id="rId19"/>
    <p:sldId id="277" r:id="rId20"/>
    <p:sldId id="278" r:id="rId21"/>
    <p:sldId id="280" r:id="rId22"/>
    <p:sldId id="430" r:id="rId23"/>
    <p:sldId id="281" r:id="rId24"/>
    <p:sldId id="282" r:id="rId25"/>
    <p:sldId id="283" r:id="rId26"/>
    <p:sldId id="284" r:id="rId27"/>
    <p:sldId id="285" r:id="rId28"/>
    <p:sldId id="286" r:id="rId29"/>
    <p:sldId id="431" r:id="rId30"/>
    <p:sldId id="432" r:id="rId31"/>
    <p:sldId id="287" r:id="rId32"/>
    <p:sldId id="288" r:id="rId33"/>
    <p:sldId id="289" r:id="rId34"/>
    <p:sldId id="290" r:id="rId35"/>
    <p:sldId id="292" r:id="rId36"/>
    <p:sldId id="293" r:id="rId37"/>
    <p:sldId id="294" r:id="rId38"/>
    <p:sldId id="295" r:id="rId39"/>
    <p:sldId id="296" r:id="rId40"/>
    <p:sldId id="298" r:id="rId41"/>
    <p:sldId id="299" r:id="rId42"/>
    <p:sldId id="300" r:id="rId43"/>
    <p:sldId id="302" r:id="rId44"/>
    <p:sldId id="433" r:id="rId45"/>
    <p:sldId id="303" r:id="rId46"/>
    <p:sldId id="304" r:id="rId47"/>
    <p:sldId id="305" r:id="rId48"/>
    <p:sldId id="306" r:id="rId49"/>
    <p:sldId id="308" r:id="rId50"/>
    <p:sldId id="434" r:id="rId51"/>
    <p:sldId id="309" r:id="rId52"/>
    <p:sldId id="310" r:id="rId53"/>
    <p:sldId id="311" r:id="rId54"/>
    <p:sldId id="312" r:id="rId55"/>
    <p:sldId id="313" r:id="rId56"/>
    <p:sldId id="314" r:id="rId57"/>
    <p:sldId id="316" r:id="rId58"/>
    <p:sldId id="435" r:id="rId59"/>
    <p:sldId id="317" r:id="rId60"/>
    <p:sldId id="318" r:id="rId61"/>
    <p:sldId id="319" r:id="rId62"/>
    <p:sldId id="320" r:id="rId63"/>
    <p:sldId id="321" r:id="rId64"/>
    <p:sldId id="322" r:id="rId65"/>
    <p:sldId id="323" r:id="rId66"/>
    <p:sldId id="324" r:id="rId67"/>
    <p:sldId id="326" r:id="rId68"/>
    <p:sldId id="327" r:id="rId69"/>
    <p:sldId id="328" r:id="rId70"/>
    <p:sldId id="330" r:id="rId71"/>
    <p:sldId id="332" r:id="rId72"/>
    <p:sldId id="333" r:id="rId73"/>
    <p:sldId id="334" r:id="rId74"/>
    <p:sldId id="336" r:id="rId75"/>
    <p:sldId id="436" r:id="rId76"/>
    <p:sldId id="337" r:id="rId77"/>
    <p:sldId id="338" r:id="rId78"/>
    <p:sldId id="339" r:id="rId79"/>
    <p:sldId id="340" r:id="rId80"/>
    <p:sldId id="341" r:id="rId81"/>
    <p:sldId id="343" r:id="rId82"/>
    <p:sldId id="437" r:id="rId83"/>
    <p:sldId id="344" r:id="rId84"/>
    <p:sldId id="345" r:id="rId85"/>
    <p:sldId id="346" r:id="rId86"/>
    <p:sldId id="347" r:id="rId87"/>
    <p:sldId id="348" r:id="rId88"/>
    <p:sldId id="438" r:id="rId89"/>
    <p:sldId id="439" r:id="rId90"/>
    <p:sldId id="349" r:id="rId91"/>
    <p:sldId id="350" r:id="rId92"/>
    <p:sldId id="351" r:id="rId93"/>
    <p:sldId id="352" r:id="rId94"/>
    <p:sldId id="354" r:id="rId95"/>
    <p:sldId id="355" r:id="rId96"/>
    <p:sldId id="356" r:id="rId97"/>
    <p:sldId id="357" r:id="rId98"/>
    <p:sldId id="358" r:id="rId99"/>
    <p:sldId id="359" r:id="rId100"/>
    <p:sldId id="360" r:id="rId101"/>
    <p:sldId id="361" r:id="rId102"/>
    <p:sldId id="363" r:id="rId103"/>
    <p:sldId id="364" r:id="rId104"/>
    <p:sldId id="365" r:id="rId105"/>
    <p:sldId id="366" r:id="rId106"/>
    <p:sldId id="368" r:id="rId107"/>
    <p:sldId id="369" r:id="rId108"/>
    <p:sldId id="371" r:id="rId109"/>
    <p:sldId id="372" r:id="rId110"/>
    <p:sldId id="373" r:id="rId111"/>
    <p:sldId id="374" r:id="rId112"/>
    <p:sldId id="375" r:id="rId113"/>
    <p:sldId id="376" r:id="rId114"/>
    <p:sldId id="377" r:id="rId115"/>
    <p:sldId id="378" r:id="rId116"/>
    <p:sldId id="379" r:id="rId117"/>
    <p:sldId id="440" r:id="rId118"/>
    <p:sldId id="441" r:id="rId119"/>
    <p:sldId id="380" r:id="rId120"/>
    <p:sldId id="381" r:id="rId121"/>
    <p:sldId id="382" r:id="rId122"/>
    <p:sldId id="383" r:id="rId123"/>
    <p:sldId id="384" r:id="rId124"/>
    <p:sldId id="386" r:id="rId125"/>
    <p:sldId id="442" r:id="rId126"/>
    <p:sldId id="387" r:id="rId127"/>
    <p:sldId id="388" r:id="rId128"/>
    <p:sldId id="389" r:id="rId129"/>
    <p:sldId id="390" r:id="rId130"/>
    <p:sldId id="391" r:id="rId131"/>
    <p:sldId id="392" r:id="rId132"/>
    <p:sldId id="394" r:id="rId133"/>
    <p:sldId id="443" r:id="rId134"/>
    <p:sldId id="395" r:id="rId135"/>
    <p:sldId id="396" r:id="rId136"/>
    <p:sldId id="397" r:id="rId137"/>
    <p:sldId id="398" r:id="rId138"/>
    <p:sldId id="399" r:id="rId139"/>
    <p:sldId id="400" r:id="rId140"/>
    <p:sldId id="401" r:id="rId141"/>
    <p:sldId id="403" r:id="rId142"/>
    <p:sldId id="404" r:id="rId143"/>
    <p:sldId id="405" r:id="rId144"/>
    <p:sldId id="406" r:id="rId145"/>
    <p:sldId id="408" r:id="rId146"/>
    <p:sldId id="444" r:id="rId147"/>
    <p:sldId id="409" r:id="rId148"/>
    <p:sldId id="410" r:id="rId149"/>
    <p:sldId id="411" r:id="rId150"/>
    <p:sldId id="412" r:id="rId151"/>
    <p:sldId id="413" r:id="rId152"/>
    <p:sldId id="415" r:id="rId153"/>
    <p:sldId id="445" r:id="rId154"/>
    <p:sldId id="416" r:id="rId155"/>
    <p:sldId id="417" r:id="rId156"/>
    <p:sldId id="418" r:id="rId157"/>
    <p:sldId id="419" r:id="rId158"/>
    <p:sldId id="421" r:id="rId159"/>
    <p:sldId id="446" r:id="rId160"/>
    <p:sldId id="422" r:id="rId161"/>
    <p:sldId id="424" r:id="rId162"/>
    <p:sldId id="425" r:id="rId163"/>
    <p:sldId id="426" r:id="rId164"/>
    <p:sldId id="423" r:id="rId165"/>
    <p:sldId id="427" r:id="rId166"/>
    <p:sldId id="428" r:id="rId1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9467" autoAdjust="0"/>
    <p:restoredTop sz="94610"/>
  </p:normalViewPr>
  <p:slideViewPr>
    <p:cSldViewPr snapToGrid="0" snapToObjects="1">
      <p:cViewPr varScale="1">
        <p:scale>
          <a:sx n="102" d="100"/>
          <a:sy n="102" d="100"/>
        </p:scale>
        <p:origin x="120" y="378"/>
      </p:cViewPr>
      <p:guideLst/>
    </p:cSldViewPr>
  </p:slideViewPr>
  <p:notesTextViewPr>
    <p:cViewPr>
      <p:scale>
        <a:sx n="1" d="1"/>
        <a:sy n="1" d="1"/>
      </p:scale>
      <p:origin x="0" y="0"/>
    </p:cViewPr>
  </p:notesTextViewPr>
  <p:sorterViewPr>
    <p:cViewPr>
      <p:scale>
        <a:sx n="100" d="100"/>
        <a:sy n="100" d="100"/>
      </p:scale>
      <p:origin x="0" y="-41154"/>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viewProps" Target="view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127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d8cdd1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d91fa5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10a2dc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df1ec9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46b57e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005963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fa9120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54c9f4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0bc629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3c6dd3c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a7025800008f0840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bbe04c5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a98c56d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b7d1e1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89312b6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9e379a2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e4c0c2e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34a355c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67774af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81343c2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6bde591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97fcdce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95162a3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381d374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1e9c900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fa3be24f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9.xml"/><Relationship Id="rId1" Type="http://schemas.openxmlformats.org/officeDocument/2006/relationships/slideLayout" Target="../slideLayouts/slideLayout23.xml"/><Relationship Id="rId4" Type="http://schemas.openxmlformats.org/officeDocument/2006/relationships/image" Target="../media/image9.png"/></Relationships>
</file>

<file path=ppt/slides/_rels/slide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5.xml"/></Relationships>
</file>

<file path=ppt/slides/_rels/slide10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8.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8.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8.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5.xml"/><Relationship Id="rId1" Type="http://schemas.openxmlformats.org/officeDocument/2006/relationships/slideLayout" Target="../slideLayouts/slideLayout28.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9.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9.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9.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30.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30.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30.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0.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30.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3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31.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1.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1.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1.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3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3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3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3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32.xml"/></Relationships>
</file>

<file path=ppt/slides/_rels/slide1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7.xml"/><Relationship Id="rId1" Type="http://schemas.openxmlformats.org/officeDocument/2006/relationships/slideLayout" Target="../slideLayouts/slideLayout32.xml"/><Relationship Id="rId4" Type="http://schemas.openxmlformats.org/officeDocument/2006/relationships/image" Target="../media/image9.png"/></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P_6_BD#a1d6a502f?vja=1&amp;pid=3d8cdd1a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first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time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children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big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watermelon.</a:t>
            </a:r>
            <a:endParaRPr lang="en-US" altLang="zh-CN" sz="2000" dirty="0"/>
          </a:p>
        </p:txBody>
      </p:sp>
      <p:sp>
        <p:nvSpPr>
          <p:cNvPr id="4" name="QB_6_AN.60_1#a1d6a502f.blank?vja=1&amp;pid=3d8cdd1ae&amp;color=0,0,0&amp;vpa=32&amp;vtp=1"/>
          <p:cNvSpPr/>
          <p:nvPr/>
        </p:nvSpPr>
        <p:spPr>
          <a:xfrm>
            <a:off x="5210239" y="1239012"/>
            <a:ext cx="1001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seen</a:t>
            </a:r>
            <a:endParaRPr lang="en-US" altLang="zh-CN" sz="2000" dirty="0"/>
          </a:p>
        </p:txBody>
      </p:sp>
      <p:sp>
        <p:nvSpPr>
          <p:cNvPr id="5" name="QB_6_AS.61_1#670957824?vja=1&amp;pid=3d8cdd1ae&amp;color=0,0,0&amp;vtp=1"/>
          <p:cNvSpPr/>
          <p:nvPr/>
        </p:nvSpPr>
        <p:spPr>
          <a:xfrm>
            <a:off x="722376" y="1696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句意为：这是孩子们第一次看到这么大的西瓜。此处考查this/that/it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sth固定句型,主句用一般过去时，从句应用过去完成时。故填had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endParaRPr lang="en-US" altLang="zh-CN" sz="2200" dirty="0"/>
          </a:p>
        </p:txBody>
      </p:sp>
      <p:sp>
        <p:nvSpPr>
          <p:cNvPr id="6" name="QB_6_BD.62_1#cce62f617?vja=1&amp;pid=3d8cdd1ae&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2.Regardless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problems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endParaRPr lang="en-US" altLang="zh-CN" sz="2000" dirty="0"/>
          </a:p>
        </p:txBody>
      </p:sp>
      <p:sp>
        <p:nvSpPr>
          <p:cNvPr id="7" name="QB_6_AN.63_1#cce62f617.blank?vja=1&amp;pid=3d8cdd1ae&amp;color=0,0,0&amp;vpa=33&amp;vtp=1"/>
          <p:cNvSpPr/>
          <p:nvPr/>
        </p:nvSpPr>
        <p:spPr>
          <a:xfrm>
            <a:off x="5847207" y="2458847"/>
            <a:ext cx="1268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arisen</a:t>
            </a:r>
            <a:endParaRPr lang="en-US" altLang="zh-CN" sz="2000" dirty="0"/>
          </a:p>
        </p:txBody>
      </p:sp>
      <p:sp>
        <p:nvSpPr>
          <p:cNvPr id="8" name="QB_6_AS.64_1#cce62f617?vja=1&amp;pid=3d8cdd1ae&amp;color=0,0,0&amp;vtp=1"/>
          <p:cNvSpPr/>
          <p:nvPr/>
        </p:nvSpPr>
        <p:spPr>
          <a:xfrm>
            <a:off x="722376" y="3297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句意为：尽管事实是到目前为止已经出现了许多问题，他还是决心把这个项目进行下去。设空处为同位语从句的谓语，根据时间状语so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far可知，应用现在完成时，arise与从句主语many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之间为主动关系，且主语为复数，谓语动词应使用复数形式。故填have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arisen。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pic>
        <p:nvPicPr>
          <p:cNvPr id="2" name="P_6_BD#2e39e1846?vja=1&amp;pid=89312b6fb&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2e39e1846?vja=1&amp;pid=89312b6fb&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2e39e1846?vja=1&amp;pid=89312b6fb&amp;color=0,0,0&amp;vtp=1"/>
          <p:cNvSpPr/>
          <p:nvPr/>
        </p:nvSpPr>
        <p:spPr>
          <a:xfrm>
            <a:off x="722377" y="1737184"/>
            <a:ext cx="10749631" cy="3018155"/>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进阶词汇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1.virtually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.实际上；事实上；几乎；差不多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2.cope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应对，处理</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1.register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.登记，注册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.注意到；记住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2.harbour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.港湾；港口</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.怀有（感情或想法）；包含；庇护</a:t>
            </a:r>
            <a:endParaRPr lang="en-US" altLang="zh-CN" sz="100" dirty="0"/>
          </a:p>
        </p:txBody>
      </p:sp>
      <p:pic>
        <p:nvPicPr>
          <p:cNvPr id="7" name="P_6#2e39e1846?vja=1&amp;pid=89312b6fb&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C_4#95096ab7e.fixed?vja=1&amp;pid=4c97f994a&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95096ab7e.fixed?vja=1&amp;pid=4c97f994a&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95096ab7e.fixed?vja=1&amp;pid=4c97f994a&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5096ab7e.fixed?vja=1&amp;pid=4c97f994a&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P_6_BD#aff1d2b2e?vja=1&amp;pid=9e379a288&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1.Chinese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medicine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certain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effects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（prevent）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control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disease.</a:t>
            </a:r>
            <a:endParaRPr lang="en-US" altLang="zh-CN" sz="2000" dirty="0"/>
          </a:p>
        </p:txBody>
      </p:sp>
      <p:sp>
        <p:nvSpPr>
          <p:cNvPr id="4" name="QB_6_AN.505_1#aff1d2b2e.blank?vja=1&amp;pid=9e379a288&amp;color=0,0,0&amp;vpa=223&amp;vtp=1"/>
          <p:cNvSpPr/>
          <p:nvPr/>
        </p:nvSpPr>
        <p:spPr>
          <a:xfrm>
            <a:off x="6657213" y="1226312"/>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prevention</a:t>
            </a:r>
            <a:endParaRPr lang="en-US" altLang="zh-CN" sz="2000" dirty="0"/>
          </a:p>
        </p:txBody>
      </p:sp>
      <p:sp>
        <p:nvSpPr>
          <p:cNvPr id="5" name="QB_6_AS.506_1#fe933dba4?vja=1&amp;pid=9e379a288&amp;color=0,0,0&amp;vtp=1"/>
          <p:cNvSpPr/>
          <p:nvPr/>
        </p:nvSpPr>
        <p:spPr>
          <a:xfrm>
            <a:off x="722376" y="2087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句意为：中药对这种疾病的预防和控制有一定的作用。设空处应用名词作介词on的宾语，prevent的名词形式为prevention，意为“预防”。</a:t>
            </a:r>
            <a:endParaRPr lang="en-US" altLang="zh-CN" sz="2200" dirty="0"/>
          </a:p>
        </p:txBody>
      </p:sp>
      <p:sp>
        <p:nvSpPr>
          <p:cNvPr id="6" name="QB_6_BD.507_1#4d071cd7f?vja=1&amp;pid=9e379a288&amp;color=0,0,0&amp;vtp=1"/>
          <p:cNvSpPr/>
          <p:nvPr/>
        </p:nvSpPr>
        <p:spPr>
          <a:xfrm>
            <a:off x="722376" y="29000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2.Healthcare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getting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infect）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endParaRPr lang="en-US" altLang="zh-CN" sz="2000" dirty="0"/>
          </a:p>
        </p:txBody>
      </p:sp>
      <p:sp>
        <p:nvSpPr>
          <p:cNvPr id="7" name="QB_6_AN.508_1#4d071cd7f.blank?vja=1&amp;pid=9e379a288&amp;color=0,0,0&amp;vpa=224&amp;vtp=1"/>
          <p:cNvSpPr/>
          <p:nvPr/>
        </p:nvSpPr>
        <p:spPr>
          <a:xfrm>
            <a:off x="6098921" y="2861945"/>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infectious</a:t>
            </a:r>
            <a:endParaRPr lang="en-US" altLang="zh-CN" sz="2000" dirty="0"/>
          </a:p>
        </p:txBody>
      </p:sp>
      <p:sp>
        <p:nvSpPr>
          <p:cNvPr id="8" name="QB_6_AS.509_1#4d071cd7f?vja=1&amp;pid=9e379a288&amp;color=0,0,0&amp;vtp=1"/>
          <p:cNvSpPr/>
          <p:nvPr/>
        </p:nvSpPr>
        <p:spPr>
          <a:xfrm>
            <a:off x="722376" y="3703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句意为：医护人员由于与被感染的病人接触而有感染传染病的危险。设空处作定语，修饰名词diseases，应填形容词，结合句意可知，设空处意为“传染性的”，故填infectious。</a:t>
            </a:r>
            <a:endParaRPr lang="en-US" altLang="zh-CN" sz="2200" dirty="0"/>
          </a:p>
        </p:txBody>
      </p:sp>
      <p:sp>
        <p:nvSpPr>
          <p:cNvPr id="9" name="QB_6_BD.510_1#b30f10c79?vja=1&amp;pid=9e379a288&amp;color=0,0,0&amp;vtp=1"/>
          <p:cNvSpPr/>
          <p:nvPr/>
        </p:nvSpPr>
        <p:spPr>
          <a:xfrm>
            <a:off x="722376" y="45106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Tibetan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antelopes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endParaRPr lang="en-US" altLang="zh-CN" sz="2000" dirty="0"/>
          </a:p>
        </p:txBody>
      </p:sp>
      <p:sp>
        <p:nvSpPr>
          <p:cNvPr id="10" name="QB_6_AN.511_1#b30f10c79.blank?vja=1&amp;pid=9e379a288&amp;color=0,0,0&amp;vpa=225&amp;vtp=1"/>
          <p:cNvSpPr/>
          <p:nvPr/>
        </p:nvSpPr>
        <p:spPr>
          <a:xfrm>
            <a:off x="2309876" y="4472559"/>
            <a:ext cx="938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effective</a:t>
            </a:r>
            <a:endParaRPr lang="en-US" altLang="zh-CN" sz="2000" dirty="0"/>
          </a:p>
        </p:txBody>
      </p:sp>
      <p:sp>
        <p:nvSpPr>
          <p:cNvPr id="11" name="QB_6_AS.512_1#b30f10c79?vja=1&amp;pid=9e379a288&amp;color=0,0,0&amp;vtp=1"/>
          <p:cNvSpPr/>
          <p:nvPr/>
        </p:nvSpPr>
        <p:spPr>
          <a:xfrm>
            <a:off x="722376" y="49353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句意为：由于（采取了）有效的措施，藏羚羊的数量正在增加。设空处修饰后面的名词measures，应用形容词作定语，根据on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rise可知，此处表示“有效的”，应填effective。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6_BD.513_1#6d71d7dba?vja=1&amp;pid=9e379a2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Fruit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vitamins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vitamin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
            </a:r>
            <a:endParaRPr lang="en-US" altLang="zh-CN" sz="2000" dirty="0"/>
          </a:p>
        </p:txBody>
      </p:sp>
      <p:sp>
        <p:nvSpPr>
          <p:cNvPr id="3" name="QB_6_AN.514_1#6d71d7dba.blank?vja=1&amp;pid=9e379a288&amp;color=0,0,0&amp;vpa=226&amp;vtp=1"/>
          <p:cNvSpPr/>
          <p:nvPr/>
        </p:nvSpPr>
        <p:spPr>
          <a:xfrm>
            <a:off x="1566926" y="858013"/>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contains</a:t>
            </a:r>
            <a:endParaRPr lang="en-US" altLang="zh-CN" sz="2000" dirty="0"/>
          </a:p>
        </p:txBody>
      </p:sp>
      <p:sp>
        <p:nvSpPr>
          <p:cNvPr id="4" name="QB_6_AN.515_1#6d71d7dba.blank?vja=1&amp;pid=9e379a288&amp;color=0,0,0&amp;vpa=227&amp;vtp=1"/>
          <p:cNvSpPr/>
          <p:nvPr/>
        </p:nvSpPr>
        <p:spPr>
          <a:xfrm>
            <a:off x="7024751" y="845313"/>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including</a:t>
            </a:r>
            <a:endParaRPr lang="en-US" altLang="zh-CN" sz="2000" dirty="0"/>
          </a:p>
        </p:txBody>
      </p:sp>
      <p:sp>
        <p:nvSpPr>
          <p:cNvPr id="5" name="QB_6_AS.516_1#6d71d7dba?vja=1&amp;pid=9e379a288&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句意为：水果含有几种维生素，其中包括维生素C。contain意为“包含”，第一空为谓语动词，主语为Fruit，所以第一空填contains；including是介词，意为“包括</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在内”，后面接宾语构成介词短语，在句中作状语。故填contains；including。</a:t>
            </a:r>
            <a:endParaRPr lang="en-US" altLang="zh-CN" sz="2200" dirty="0"/>
          </a:p>
        </p:txBody>
      </p:sp>
      <p:sp>
        <p:nvSpPr>
          <p:cNvPr id="6" name="QB_6_BD.517_1#0d06d3f45?vja=1&amp;pid=9e379a288&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rainbow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could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endParaRPr lang="en-US" altLang="zh-CN" sz="2000" dirty="0"/>
          </a:p>
        </p:txBody>
      </p:sp>
      <p:sp>
        <p:nvSpPr>
          <p:cNvPr id="7" name="QB_6_AN.518_1#0d06d3f45.blank?vja=1&amp;pid=9e379a288&amp;color=0,0,0&amp;vpa=228&amp;vtp=1"/>
          <p:cNvSpPr/>
          <p:nvPr/>
        </p:nvSpPr>
        <p:spPr>
          <a:xfrm>
            <a:off x="10277539" y="2455545"/>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symbolise</a:t>
            </a:r>
            <a:endParaRPr lang="en-US" altLang="zh-CN" sz="2000" dirty="0"/>
          </a:p>
        </p:txBody>
      </p:sp>
      <p:sp>
        <p:nvSpPr>
          <p:cNvPr id="8" name="QB_6_AS.519_1#0d06d3f45?vja=1&amp;pid=9e379a288&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句意为：众所周知，玫瑰象征着爱与深情，而彩虹则能象征希望。could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____在第二个分句中作谓语，应用symbol的动词形式symbolise，意为“象征，代表”，设空处在情态动词之后，所以用动词原形。故填symbolise。</a:t>
            </a:r>
            <a:endParaRPr lang="en-US" altLang="zh-CN" sz="2200" dirty="0"/>
          </a:p>
        </p:txBody>
      </p:sp>
      <p:sp>
        <p:nvSpPr>
          <p:cNvPr id="9" name="QB_6_BD.520_1#3b0e1f1f6?vja=1&amp;pid=9e379a288&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1918.</a:t>
            </a:r>
            <a:endParaRPr lang="en-US" altLang="zh-CN" sz="2000" dirty="0"/>
          </a:p>
        </p:txBody>
      </p:sp>
      <p:sp>
        <p:nvSpPr>
          <p:cNvPr id="10" name="QB_6_AN.521_1#3b0e1f1f6.blank?vja=1&amp;pid=9e379a288&amp;color=0,0,0&amp;vpa=229&amp;vtp=1"/>
          <p:cNvSpPr/>
          <p:nvPr/>
        </p:nvSpPr>
        <p:spPr>
          <a:xfrm>
            <a:off x="2264029" y="4462145"/>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identified</a:t>
            </a:r>
            <a:endParaRPr lang="en-US" altLang="zh-CN" sz="2000" dirty="0"/>
          </a:p>
        </p:txBody>
      </p:sp>
      <p:sp>
        <p:nvSpPr>
          <p:cNvPr id="11" name="QB_6_AS.522_1#3b0e1f1f6?vja=1&amp;pid=9e379a288&amp;color=0,0,0&amp;vtp=1"/>
          <p:cNvSpPr/>
          <p:nvPr/>
        </p:nvSpPr>
        <p:spPr>
          <a:xfrm>
            <a:off x="722376" y="5303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句意为：人们认为，新发现的病毒有可能和1918年大流感一样致命。virus和identify之间为逻辑上的被动关系，此处应用过去分词identified作定语，修饰virus。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10" grpId="0" build="p" animBg="1"/>
      <p:bldP spid="11"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523_1#8f611a1a0?vja=1&amp;pid=9e379a28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aims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illness.</a:t>
            </a:r>
            <a:endParaRPr lang="en-US" altLang="zh-CN" sz="2000" dirty="0"/>
          </a:p>
        </p:txBody>
      </p:sp>
      <p:sp>
        <p:nvSpPr>
          <p:cNvPr id="3" name="QB_6_AN.524_1#8f611a1a0.blank?vja=1&amp;pid=9e379a288&amp;color=0,0,0&amp;vpa=230&amp;vtp=1"/>
          <p:cNvSpPr/>
          <p:nvPr/>
        </p:nvSpPr>
        <p:spPr>
          <a:xfrm>
            <a:off x="3697605" y="858013"/>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enhance</a:t>
            </a:r>
            <a:endParaRPr lang="en-US" altLang="zh-CN" sz="2000" dirty="0"/>
          </a:p>
        </p:txBody>
      </p:sp>
      <p:sp>
        <p:nvSpPr>
          <p:cNvPr id="4" name="QB_6_AS.525_1#8f611a1a0?vja=1&amp;pid=9e379a288&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句意为：该计划旨在提高残障青年或有早期心理疾病迹象的青年的就业率。aim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sth为固定短语，意为“旨在做某事”。故填to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a:t>
            </a:r>
            <a:endParaRPr lang="en-US" altLang="zh-CN" sz="2200" dirty="0"/>
          </a:p>
        </p:txBody>
      </p:sp>
      <p:sp>
        <p:nvSpPr>
          <p:cNvPr id="5" name="QB_6_BD.526_1#3794116bc?vja=1&amp;pid=9e379a288&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tonne=1,000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endParaRPr lang="en-US" altLang="zh-CN" sz="2000" dirty="0"/>
          </a:p>
        </p:txBody>
      </p:sp>
      <p:sp>
        <p:nvSpPr>
          <p:cNvPr id="6" name="QB_6_AN.527_1#3794116bc.blank?vja=1&amp;pid=9e379a288&amp;color=0,0,0&amp;vpa=231&amp;vtp=1"/>
          <p:cNvSpPr/>
          <p:nvPr/>
        </p:nvSpPr>
        <p:spPr>
          <a:xfrm>
            <a:off x="6027801" y="28271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7" name="QB_6_AS.528_1#3794116bc?vja=1&amp;pid=9e379a288&amp;color=0,0,0&amp;vtp=1"/>
          <p:cNvSpPr/>
          <p:nvPr/>
        </p:nvSpPr>
        <p:spPr>
          <a:xfrm>
            <a:off x="722376" y="32970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会产生约四千万吨（1吨=1,000千克）煤可产生的电力，且不会造成如此严重的空气污染，这使他的梦想成为现实。句中已有谓语动词，设空处与其之间没有连词连接，应填非谓语动词，且此处表示自然而然的结果，故用现在分词作结果状语。</a:t>
            </a:r>
            <a:endParaRPr lang="en-US" altLang="zh-CN" sz="2200" dirty="0"/>
          </a:p>
        </p:txBody>
      </p:sp>
      <p:sp>
        <p:nvSpPr>
          <p:cNvPr id="8" name="QB_6_BD.529_1#dcb7beab9?vja=1&amp;pid=9e379a288&amp;color=0,0,0&amp;vtp=1"/>
          <p:cNvSpPr/>
          <p:nvPr/>
        </p:nvSpPr>
        <p:spPr>
          <a:xfrm>
            <a:off x="722376" y="4487291"/>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By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（发芽）</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endParaRPr lang="en-US" altLang="zh-CN" sz="2000" dirty="0"/>
          </a:p>
        </p:txBody>
      </p:sp>
      <p:sp>
        <p:nvSpPr>
          <p:cNvPr id="9" name="QB_6_AN.530_1#dcb7beab9.blank?vja=1&amp;pid=9e379a288&amp;color=0,0,0&amp;vpa=232&amp;vtp=1"/>
          <p:cNvSpPr/>
          <p:nvPr/>
        </p:nvSpPr>
        <p:spPr>
          <a:xfrm>
            <a:off x="1435926" y="4436491"/>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studying</a:t>
            </a:r>
            <a:endParaRPr lang="en-US" altLang="zh-CN" sz="2000" dirty="0"/>
          </a:p>
        </p:txBody>
      </p:sp>
      <p:sp>
        <p:nvSpPr>
          <p:cNvPr id="10" name="QB_6_AS.531_1#dcb7beab9?vja=1&amp;pid=9e379a288&amp;color=0,0,0&amp;vtp=1"/>
          <p:cNvSpPr/>
          <p:nvPr/>
        </p:nvSpPr>
        <p:spPr>
          <a:xfrm>
            <a:off x="722376" y="5290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句意为：通过研究一些树，</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研究人员发现晚上暴露在人工照明下的树木会比那些在正常的夜间环境下生长的树木提前发芽。介词By后接动名词作宾语，故填studying。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BD.532_1#ab4e2af8c?vja=1&amp;pid=9e379a28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sportsmen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endParaRPr lang="en-US" altLang="zh-CN" sz="2000" dirty="0"/>
          </a:p>
        </p:txBody>
      </p:sp>
      <p:sp>
        <p:nvSpPr>
          <p:cNvPr id="3" name="QB_6_AN.533_1#ab4e2af8c.blank?vja=1&amp;pid=9e379a288&amp;color=0,0,0&amp;vpa=233&amp;vtp=1"/>
          <p:cNvSpPr/>
          <p:nvPr/>
        </p:nvSpPr>
        <p:spPr>
          <a:xfrm>
            <a:off x="4216972" y="8580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4" name="QB_6_AS.534_1#ab4e2af8c?vja=1&amp;pid=9e379a288&amp;color=0,0,0&amp;vtp=1"/>
          <p:cNvSpPr/>
          <p:nvPr/>
        </p:nvSpPr>
        <p:spPr>
          <a:xfrm>
            <a:off x="722376" y="1696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句意为：有许多运动员同样把攀岩作为一种体能挑战，他们总是不断地提升（攀岩的）难度级别。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challenge修饰限定前面的sportsmen，为限制性定语从句，先行词指人，关系词在从句中作主语，故填who/that。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P_6_BD#d1d2a7da1?vja=1&amp;pid=e4c0c2e7e&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535_1#706b10ab1?sp=1&amp;vja=1&amp;pid=e4c0c2e7e&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1.元宵节，又被称为上元节，是中国最重要的节日之一。（know）</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Shangyuan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endParaRPr lang="en-US" altLang="zh-CN" sz="2000" dirty="0"/>
          </a:p>
        </p:txBody>
      </p:sp>
      <p:sp>
        <p:nvSpPr>
          <p:cNvPr id="4" name="QB_6_AN.536_1#706b10ab1.blank?vja=1&amp;pid=e4c0c2e7e&amp;color=0,0,0&amp;vpa=234&amp;vtp=1"/>
          <p:cNvSpPr/>
          <p:nvPr/>
        </p:nvSpPr>
        <p:spPr>
          <a:xfrm>
            <a:off x="4015423" y="1620647"/>
            <a:ext cx="749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known</a:t>
            </a:r>
            <a:endParaRPr lang="en-US" altLang="zh-CN" sz="2000" dirty="0"/>
          </a:p>
        </p:txBody>
      </p:sp>
      <p:sp>
        <p:nvSpPr>
          <p:cNvPr id="5" name="QB_6_AN.537_1#706b10ab1.blank?vja=1&amp;pid=e4c0c2e7e&amp;color=0,0,0&amp;vpa=235&amp;vtp=1"/>
          <p:cNvSpPr/>
          <p:nvPr/>
        </p:nvSpPr>
        <p:spPr>
          <a:xfrm>
            <a:off x="5088700" y="1620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B_6_AN.538_1#706b10ab1.blank?vja=1&amp;pid=e4c0c2e7e&amp;color=0,0,0&amp;vpa=236&amp;vtp=1"/>
          <p:cNvSpPr/>
          <p:nvPr/>
        </p:nvSpPr>
        <p:spPr>
          <a:xfrm>
            <a:off x="8079931" y="1620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7" name="QB_6_AN.539_1#706b10ab1.blank?vja=1&amp;pid=e4c0c2e7e&amp;color=0,0,0&amp;vpa=237&amp;vtp=1"/>
          <p:cNvSpPr/>
          <p:nvPr/>
        </p:nvSpPr>
        <p:spPr>
          <a:xfrm>
            <a:off x="8683308" y="1620647"/>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one</a:t>
            </a:r>
            <a:endParaRPr lang="en-US" altLang="zh-CN" sz="2000" dirty="0"/>
          </a:p>
        </p:txBody>
      </p:sp>
      <p:sp>
        <p:nvSpPr>
          <p:cNvPr id="8" name="QB_6_AN.540_1#706b10ab1.blank?vja=1&amp;pid=e4c0c2e7e&amp;color=0,0,0&amp;vpa=238&amp;vtp=1"/>
          <p:cNvSpPr/>
          <p:nvPr/>
        </p:nvSpPr>
        <p:spPr>
          <a:xfrm>
            <a:off x="9464485" y="1620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9" name="QB_6_AN.541_1#706b10ab1.blank?vja=1&amp;pid=e4c0c2e7e&amp;color=0,0,0&amp;vpa=239&amp;vtp=1"/>
          <p:cNvSpPr/>
          <p:nvPr/>
        </p:nvSpPr>
        <p:spPr>
          <a:xfrm>
            <a:off x="10055162" y="1620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6_AN.542_1#706b10ab1.blank?vja=1&amp;pid=e4c0c2e7e&amp;color=0,0,0&amp;vpa=240&amp;vtp=1"/>
          <p:cNvSpPr/>
          <p:nvPr/>
        </p:nvSpPr>
        <p:spPr>
          <a:xfrm>
            <a:off x="10798239" y="16206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endParaRPr lang="en-US" altLang="zh-CN" sz="2000" dirty="0"/>
          </a:p>
        </p:txBody>
      </p:sp>
      <p:sp>
        <p:nvSpPr>
          <p:cNvPr id="11" name="QB_6_AN.543_1#706b10ab1.blank?vja=1&amp;pid=e4c0c2e7e&amp;color=0,0,0&amp;vpa=241&amp;vtp=1"/>
          <p:cNvSpPr/>
          <p:nvPr/>
        </p:nvSpPr>
        <p:spPr>
          <a:xfrm>
            <a:off x="757301" y="1988947"/>
            <a:ext cx="1041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important</a:t>
            </a:r>
            <a:endParaRPr lang="en-US" altLang="zh-CN" sz="2000" dirty="0"/>
          </a:p>
        </p:txBody>
      </p:sp>
      <p:sp>
        <p:nvSpPr>
          <p:cNvPr id="12" name="QB_6_AN.544_1#706b10ab1.blank?vja=1&amp;pid=e4c0c2e7e&amp;color=0,0,0&amp;vpa=242&amp;vtp=1"/>
          <p:cNvSpPr/>
          <p:nvPr/>
        </p:nvSpPr>
        <p:spPr>
          <a:xfrm>
            <a:off x="2027301" y="2001647"/>
            <a:ext cx="900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festivals</a:t>
            </a:r>
            <a:endParaRPr lang="en-US" altLang="zh-CN" sz="2000" dirty="0"/>
          </a:p>
        </p:txBody>
      </p:sp>
      <p:sp>
        <p:nvSpPr>
          <p:cNvPr id="13" name="QB_6_BD.545_1#125fc036c?sp=1&amp;vja=1&amp;pid=e4c0c2e7e&amp;color=0,0,0&amp;vtp=1"/>
          <p:cNvSpPr/>
          <p:nvPr/>
        </p:nvSpPr>
        <p:spPr>
          <a:xfrm>
            <a:off x="722376" y="2420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2.人生的价值不仅在于最终的成功，还在于实现它的过程。（process）</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4" name="QB_6_AN.546_1#125fc036c.blank?vja=1&amp;pid=e4c0c2e7e&amp;color=0,0,0&amp;vpa=243&amp;vtp=1"/>
          <p:cNvSpPr/>
          <p:nvPr/>
        </p:nvSpPr>
        <p:spPr>
          <a:xfrm>
            <a:off x="8057134" y="2763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5" name="QB_6_AN.547_1#125fc036c.blank?vja=1&amp;pid=e4c0c2e7e&amp;color=0,0,0&amp;vpa=244&amp;vtp=1"/>
          <p:cNvSpPr/>
          <p:nvPr/>
        </p:nvSpPr>
        <p:spPr>
          <a:xfrm>
            <a:off x="8729536" y="27509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process</a:t>
            </a:r>
            <a:endParaRPr lang="en-US" altLang="zh-CN" sz="2000" dirty="0"/>
          </a:p>
        </p:txBody>
      </p:sp>
      <p:sp>
        <p:nvSpPr>
          <p:cNvPr id="16" name="QB_6_AN.548_1#125fc036c.blank?vja=1&amp;pid=e4c0c2e7e&amp;color=0,0,0&amp;vpa=245&amp;vtp=1"/>
          <p:cNvSpPr/>
          <p:nvPr/>
        </p:nvSpPr>
        <p:spPr>
          <a:xfrm>
            <a:off x="9846437" y="2763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7" name="QB_6_AN.549_1#125fc036c.blank?vja=1&amp;pid=e4c0c2e7e&amp;color=0,0,0&amp;vpa=246&amp;vtp=1"/>
          <p:cNvSpPr/>
          <p:nvPr/>
        </p:nvSpPr>
        <p:spPr>
          <a:xfrm>
            <a:off x="10353739" y="2750947"/>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achieving</a:t>
            </a:r>
            <a:endParaRPr lang="en-US" altLang="zh-CN" sz="2000" dirty="0"/>
          </a:p>
        </p:txBody>
      </p:sp>
      <p:sp>
        <p:nvSpPr>
          <p:cNvPr id="18" name="QB_6_AN.550_1#125fc036c.blank?vja=1&amp;pid=e4c0c2e7e&amp;color=0,0,0&amp;vpa=247&amp;vtp=1"/>
          <p:cNvSpPr/>
          <p:nvPr/>
        </p:nvSpPr>
        <p:spPr>
          <a:xfrm>
            <a:off x="795401" y="3144647"/>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9" name="QB_6_BD.551_1#4a0f94d4c?sp=1&amp;vja=1&amp;pid=e4c0c2e7e&amp;color=0,0,0&amp;vtp=1"/>
          <p:cNvSpPr/>
          <p:nvPr/>
        </p:nvSpPr>
        <p:spPr>
          <a:xfrm>
            <a:off x="722376" y="3563747"/>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3.尽管缺乏工作经验，他还是得到了那份工作。（despite;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job.</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4.未来属于有理想的年轻人。（belong）</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future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_______ ____________ _______ _________ _____ _____________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5.许多人反对使用动物毛皮制作服装。（opposed）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________ ___ 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animal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clothes.</a:t>
            </a:r>
            <a:endParaRPr lang="en-US" altLang="zh-CN" sz="2000" dirty="0"/>
          </a:p>
        </p:txBody>
      </p:sp>
      <p:sp>
        <p:nvSpPr>
          <p:cNvPr id="20" name="QB_6_AN.552_1#4a0f94d4c.blank?vja=1&amp;pid=e4c0c2e7e&amp;color=0,0,0&amp;vpa=248&amp;vtp=1"/>
          <p:cNvSpPr/>
          <p:nvPr/>
        </p:nvSpPr>
        <p:spPr>
          <a:xfrm>
            <a:off x="795401" y="3893947"/>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Despite</a:t>
            </a:r>
            <a:endParaRPr lang="en-US" altLang="zh-CN" sz="2000" dirty="0"/>
          </a:p>
        </p:txBody>
      </p:sp>
      <p:sp>
        <p:nvSpPr>
          <p:cNvPr id="21" name="QB_6_AN.553_1#4a0f94d4c.blank?vja=1&amp;pid=e4c0c2e7e&amp;color=0,0,0&amp;vpa=249&amp;vtp=1"/>
          <p:cNvSpPr/>
          <p:nvPr/>
        </p:nvSpPr>
        <p:spPr>
          <a:xfrm>
            <a:off x="1900301" y="3906647"/>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his/a/the</a:t>
            </a:r>
            <a:endParaRPr lang="en-US" altLang="zh-CN" sz="2000" dirty="0"/>
          </a:p>
        </p:txBody>
      </p:sp>
      <p:sp>
        <p:nvSpPr>
          <p:cNvPr id="22" name="QB_6_AN.554_1#4a0f94d4c.blank?vja=1&amp;pid=e4c0c2e7e&amp;color=0,0,0&amp;vpa=250&amp;vtp=1"/>
          <p:cNvSpPr/>
          <p:nvPr/>
        </p:nvSpPr>
        <p:spPr>
          <a:xfrm>
            <a:off x="3068701" y="3906647"/>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lack</a:t>
            </a:r>
            <a:endParaRPr lang="en-US" altLang="zh-CN" sz="2000" dirty="0"/>
          </a:p>
        </p:txBody>
      </p:sp>
      <p:sp>
        <p:nvSpPr>
          <p:cNvPr id="23" name="QB_6_AN.555_1#4a0f94d4c.blank?vja=1&amp;pid=e4c0c2e7e&amp;color=0,0,0&amp;vpa=251&amp;vtp=1"/>
          <p:cNvSpPr/>
          <p:nvPr/>
        </p:nvSpPr>
        <p:spPr>
          <a:xfrm>
            <a:off x="3805301" y="3906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5" name="QB_6_AN.557_1#4a0f94d4c.blank?vja=1&amp;pid=e4c0c2e7e&amp;color=0,0,0&amp;vpa=252&amp;vtp=1"/>
          <p:cNvSpPr/>
          <p:nvPr/>
        </p:nvSpPr>
        <p:spPr>
          <a:xfrm>
            <a:off x="2036826" y="4655947"/>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belongs</a:t>
            </a:r>
            <a:endParaRPr lang="en-US" altLang="zh-CN" sz="2000" dirty="0"/>
          </a:p>
        </p:txBody>
      </p:sp>
      <p:sp>
        <p:nvSpPr>
          <p:cNvPr id="26" name="QB_6_AN.558_1#4a0f94d4c.blank?vja=1&amp;pid=e4c0c2e7e&amp;color=0,0,0&amp;vpa=253&amp;vtp=1"/>
          <p:cNvSpPr/>
          <p:nvPr/>
        </p:nvSpPr>
        <p:spPr>
          <a:xfrm>
            <a:off x="3192526" y="4668647"/>
            <a:ext cx="690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27" name="QB_6_AN.559_1#4a0f94d4c.blank?vja=1&amp;pid=e4c0c2e7e&amp;color=0,0,0&amp;vpa=254&amp;vtp=1"/>
          <p:cNvSpPr/>
          <p:nvPr/>
        </p:nvSpPr>
        <p:spPr>
          <a:xfrm>
            <a:off x="4183126" y="4655947"/>
            <a:ext cx="1397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young/young</a:t>
            </a:r>
            <a:endParaRPr lang="en-US" altLang="zh-CN" sz="2000" dirty="0"/>
          </a:p>
        </p:txBody>
      </p:sp>
      <p:sp>
        <p:nvSpPr>
          <p:cNvPr id="28" name="QB_6_AN.560_1#4a0f94d4c.blank?vja=1&amp;pid=e4c0c2e7e&amp;color=0,0,0&amp;vpa=255&amp;vtp=1"/>
          <p:cNvSpPr/>
          <p:nvPr/>
        </p:nvSpPr>
        <p:spPr>
          <a:xfrm>
            <a:off x="5846826" y="4655947"/>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people</a:t>
            </a:r>
            <a:endParaRPr lang="en-US" altLang="zh-CN" sz="2000" dirty="0"/>
          </a:p>
        </p:txBody>
      </p:sp>
      <p:sp>
        <p:nvSpPr>
          <p:cNvPr id="29" name="QB_6_AN.561_1#4a0f94d4c.blank?vja=1&amp;pid=e4c0c2e7e&amp;color=0,0,0&amp;vpa=256&amp;vtp=1"/>
          <p:cNvSpPr/>
          <p:nvPr/>
        </p:nvSpPr>
        <p:spPr>
          <a:xfrm>
            <a:off x="6875526" y="4668647"/>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30" name="QB_6_AN.562_1#4a0f94d4c.blank?vja=1&amp;pid=e4c0c2e7e&amp;color=0,0,0&amp;vpa=257&amp;vtp=1"/>
          <p:cNvSpPr/>
          <p:nvPr/>
        </p:nvSpPr>
        <p:spPr>
          <a:xfrm>
            <a:off x="8094726" y="4668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31" name="QB_6_AN.563_1#4a0f94d4c.blank?vja=1&amp;pid=e4c0c2e7e&amp;color=0,0,0&amp;vpa=258&amp;vtp=1"/>
          <p:cNvSpPr/>
          <p:nvPr/>
        </p:nvSpPr>
        <p:spPr>
          <a:xfrm>
            <a:off x="8907526" y="4668647"/>
            <a:ext cx="1449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ideals/dreams</a:t>
            </a:r>
            <a:endParaRPr lang="en-US" altLang="zh-CN" sz="2000" dirty="0"/>
          </a:p>
        </p:txBody>
      </p:sp>
      <p:sp>
        <p:nvSpPr>
          <p:cNvPr id="33" name="QB_6_AN.565_1#4a0f94d4c.blank?vja=1&amp;pid=e4c0c2e7e&amp;color=0,0,0&amp;vpa=259&amp;vtp=1"/>
          <p:cNvSpPr/>
          <p:nvPr/>
        </p:nvSpPr>
        <p:spPr>
          <a:xfrm>
            <a:off x="2292414" y="5430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34" name="QB_6_AN.566_1#4a0f94d4c.blank?vja=1&amp;pid=e4c0c2e7e&amp;color=0,0,0&amp;vpa=260&amp;vtp=1"/>
          <p:cNvSpPr/>
          <p:nvPr/>
        </p:nvSpPr>
        <p:spPr>
          <a:xfrm>
            <a:off x="2914714" y="5417947"/>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opposed</a:t>
            </a:r>
            <a:endParaRPr lang="en-US" altLang="zh-CN" sz="2000" dirty="0"/>
          </a:p>
        </p:txBody>
      </p:sp>
      <p:sp>
        <p:nvSpPr>
          <p:cNvPr id="35" name="QB_6_AN.567_1#4a0f94d4c.blank?vja=1&amp;pid=e4c0c2e7e&amp;color=0,0,0&amp;vpa=261&amp;vtp=1"/>
          <p:cNvSpPr/>
          <p:nvPr/>
        </p:nvSpPr>
        <p:spPr>
          <a:xfrm>
            <a:off x="4070414" y="543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6" name="QB_6_AN.568_1#4a0f94d4c.blank?vja=1&amp;pid=e4c0c2e7e&amp;color=0,0,0&amp;vpa=262&amp;vtp=1"/>
          <p:cNvSpPr/>
          <p:nvPr/>
        </p:nvSpPr>
        <p:spPr>
          <a:xfrm>
            <a:off x="4591114" y="54179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
        <p:nvSpPr>
          <p:cNvPr id="37" name="QB_6_AN.569_1#4a0f94d4c.blank?vja=1&amp;pid=e4c0c2e7e&amp;color=0,0,0&amp;vpa=263&amp;vtp=1"/>
          <p:cNvSpPr/>
          <p:nvPr/>
        </p:nvSpPr>
        <p:spPr>
          <a:xfrm>
            <a:off x="6705664" y="543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8" name="QB_6_AN.570_1#4a0f94d4c.blank?vja=1&amp;pid=e4c0c2e7e&amp;color=0,0,0&amp;vpa=264&amp;vtp=1"/>
          <p:cNvSpPr/>
          <p:nvPr/>
        </p:nvSpPr>
        <p:spPr>
          <a:xfrm>
            <a:off x="7226364" y="5430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8">
                                            <p:bg/>
                                          </p:spTgt>
                                        </p:tgtEl>
                                        <p:attrNameLst>
                                          <p:attrName>style.visibility</p:attrName>
                                        </p:attrNameLst>
                                      </p:cBhvr>
                                      <p:to>
                                        <p:strVal val="visible"/>
                                      </p:to>
                                    </p:set>
                                    <p:animEffect transition="in" filter="fade">
                                      <p:cBhvr>
                                        <p:cTn id="247" dur="500"/>
                                        <p:tgtEl>
                                          <p:spTgt spid="38">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8">
                                            <p:txEl>
                                              <p:pRg st="0" end="0"/>
                                            </p:txEl>
                                          </p:spTgt>
                                        </p:tgtEl>
                                        <p:attrNameLst>
                                          <p:attrName>style.visibility</p:attrName>
                                        </p:attrNameLst>
                                      </p:cBhvr>
                                      <p:to>
                                        <p:strVal val="visible"/>
                                      </p:to>
                                    </p:set>
                                    <p:animEffect transition="in" filter="fade">
                                      <p:cBhvr>
                                        <p:cTn id="25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4"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5" grpId="0" build="p" animBg="1"/>
      <p:bldP spid="26" grpId="0" build="p" animBg="1"/>
      <p:bldP spid="27" grpId="0" build="p" animBg="1"/>
      <p:bldP spid="28" grpId="0" build="p" animBg="1"/>
      <p:bldP spid="29" grpId="0" build="p" animBg="1"/>
      <p:bldP spid="30" grpId="0" build="p" animBg="1"/>
      <p:bldP spid="31" grpId="0" build="p" animBg="1"/>
      <p:bldP spid="33" grpId="0" build="p" animBg="1"/>
      <p:bldP spid="34" grpId="0" build="p" animBg="1"/>
      <p:bldP spid="35" grpId="0" build="p" animBg="1"/>
      <p:bldP spid="36" grpId="0" build="p" animBg="1"/>
      <p:bldP spid="37" grpId="0" build="p" animBg="1"/>
      <p:bldP spid="38"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C_4#f9e2dfe93.fixed?vja=1&amp;pid=4c97f994a&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f9e2dfe93.fixed?vja=1&amp;pid=4c97f994a&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f9e2dfe93.fixed?vja=1&amp;pid=4c97f994a&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f9e2dfe93.fixed?vja=1&amp;pid=4c97f994a&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M_6_BD.571_1#df8d2ed3b?vja=1&amp;pid=34a355c75&amp;color=0,0,0&amp;vtp=1&amp;bt=1"/>
          <p:cNvSpPr/>
          <p:nvPr/>
        </p:nvSpPr>
        <p:spPr>
          <a:xfrm>
            <a:off x="722376" y="900000"/>
            <a:ext cx="10753344" cy="3776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[河南南阳六校2025高二联考]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magnesium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refreshed,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self-imposed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M_6_BD.571_2#df8d2ed3b?vja=1&amp;pid=34a355c75&amp;color=0,0,0&amp;mp=1&amp;vtp=1&amp;bt=1"/>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certification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u="sng" dirty="0">
                <a:solidFill>
                  <a:srgbClr val="000000"/>
                </a:solidFill>
                <a:latin typeface="Times New Roman" pitchFamily="34" charset="0"/>
                <a:ea typeface="微软雅黑" pitchFamily="34" charset="-122"/>
                <a:cs typeface="Times New Roman" pitchFamily="34" charset="-120"/>
              </a:rPr>
              <a:t>decision</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fatigue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consciously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unacknowledged.</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65_1#0be68257f?vja=1&amp;pid=3d8cdd1a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endParaRPr lang="en-US" altLang="zh-CN" sz="2000" dirty="0"/>
          </a:p>
        </p:txBody>
      </p:sp>
      <p:sp>
        <p:nvSpPr>
          <p:cNvPr id="3" name="QB_6_AN.66_1#0be68257f.blank?vja=1&amp;pid=3d8cdd1ae&amp;color=0,0,0&amp;vpa=34&amp;vtp=1"/>
          <p:cNvSpPr/>
          <p:nvPr/>
        </p:nvSpPr>
        <p:spPr>
          <a:xfrm>
            <a:off x="6351651" y="845313"/>
            <a:ext cx="846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got</a:t>
            </a:r>
            <a:endParaRPr lang="en-US" altLang="zh-CN" sz="2000" dirty="0"/>
          </a:p>
        </p:txBody>
      </p:sp>
      <p:sp>
        <p:nvSpPr>
          <p:cNvPr id="4" name="QB_6_AS.67_1#0be68257f?vja=1&amp;pid=3d8cdd1ae&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脸上满意的微笑表明他已经得到了那份工作。该句中的suggests意为“表明，暗示”，所以其后that引导的宾语从句用陈述语气。根据主句时态为一般现在时可知，此处表示“他已经得到了那份工作”，get表示的动作在suggests之前发生，从句用现在完成时，且从句主语为he，助动词用has。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endParaRPr lang="en-US" altLang="zh-CN" sz="2200" dirty="0"/>
          </a:p>
        </p:txBody>
      </p:sp>
      <p:sp>
        <p:nvSpPr>
          <p:cNvPr id="5" name="QB_6_BD.68_1#b8ce32007?vja=1&amp;pid=3d8cdd1a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quarrelled.</a:t>
            </a:r>
            <a:endParaRPr lang="en-US" altLang="zh-CN" sz="2000" dirty="0"/>
          </a:p>
        </p:txBody>
      </p:sp>
      <p:sp>
        <p:nvSpPr>
          <p:cNvPr id="6" name="QB_6_AN.69_1#b8ce32007.blank?vja=1&amp;pid=3d8cdd1ae&amp;color=0,0,0&amp;vpa=35&amp;vtp=1"/>
          <p:cNvSpPr/>
          <p:nvPr/>
        </p:nvSpPr>
        <p:spPr>
          <a:xfrm>
            <a:off x="1222883" y="2839847"/>
            <a:ext cx="1423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intended</a:t>
            </a:r>
            <a:endParaRPr lang="en-US" altLang="zh-CN" sz="2000" dirty="0"/>
          </a:p>
        </p:txBody>
      </p:sp>
      <p:sp>
        <p:nvSpPr>
          <p:cNvPr id="7" name="QB_6_AN.70_1#b8ce32007.blank?vja=1&amp;pid=3d8cdd1ae&amp;color=0,0,0&amp;vpa=36&amp;vtp=1"/>
          <p:cNvSpPr/>
          <p:nvPr/>
        </p:nvSpPr>
        <p:spPr>
          <a:xfrm>
            <a:off x="770001" y="3208147"/>
            <a:ext cx="2157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avoiding</a:t>
            </a:r>
            <a:endParaRPr lang="en-US" altLang="zh-CN" sz="2000" dirty="0"/>
          </a:p>
        </p:txBody>
      </p:sp>
      <p:sp>
        <p:nvSpPr>
          <p:cNvPr id="8" name="QB_6_AS.71_1#b8ce32007?vja=1&amp;pid=3d8cdd1ae&amp;color=0,0,0&amp;vtp=1"/>
          <p:cNvSpPr/>
          <p:nvPr/>
        </p:nvSpPr>
        <p:spPr>
          <a:xfrm>
            <a:off x="722376" y="3678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句意为：我本想早一点向你道歉，但自从我们上次吵架后你一直回避见我，所以没能道歉。根据句意及failed可知，第一空“打算道歉”发生在“过去的过去”，应用过去完成时，故填had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intended；根据since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quarrelled可知，第二空强调从过去某时开始“一直回避见面”，应用现在完成进行时。故填have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avoiding。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M_6_BD.571_3#df8d2ed3b?vja=1&amp;pid=34a355c75&amp;color=0,0,0&amp;mp=1&amp;vtp=1&amp;bt=1"/>
          <p:cNvSpPr/>
          <p:nvPr/>
        </p:nvSpPr>
        <p:spPr>
          <a:xfrm>
            <a:off x="722376" y="896112"/>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bandwidth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endParaRPr lang="en-US" altLang="zh-CN" sz="2000" dirty="0"/>
          </a:p>
        </p:txBody>
      </p:sp>
      <p:sp>
        <p:nvSpPr>
          <p:cNvPr id="3" name="QM_6_EX.572_1#df8d2ed3b?vja=1&amp;pid=34a355c75&amp;color=0,0,0&amp;vtp=1"/>
          <p:cNvSpPr/>
          <p:nvPr/>
        </p:nvSpPr>
        <p:spPr>
          <a:xfrm>
            <a:off x="722376" y="2420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本文是一篇说明文，主要阐述了人们即使睡眠充足仍感疲惫的原因，包括决策疲劳和情感劳动等，并给出了相关建议。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C_7_BD.573_1#365c2bfea?vja=1&amp;pid=df8d2ed3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sleep?(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4_1#365c2bfea.bracket?vja=1&amp;pid=df8d2ed3b&amp;color=0,0,0&amp;vpa=265&amp;vtp=1"/>
          <p:cNvSpPr/>
          <p:nvPr/>
        </p:nvSpPr>
        <p:spPr>
          <a:xfrm>
            <a:off x="79216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73_2#365c2bfea.choices?vja=1&amp;pid=df8d2ed3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uncomfortable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endParaRPr lang="en-US" altLang="zh-CN" sz="2000" dirty="0"/>
          </a:p>
        </p:txBody>
      </p:sp>
      <p:sp>
        <p:nvSpPr>
          <p:cNvPr id="5" name="QC_7_AS.575_1#365c2bfea?vja=1&amp;pid=df8d2ed3b&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constantly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exhausted,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self-imposed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day.”可知，人们即使睡了很久仍然感到疲惫，可能是由决策数量、情感劳动和自我施加的压力等引起的，即过多压力导致大脑超负荷。故选B项。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C_7_BD.576_1#e26e4bd28?vja=1&amp;pid=df8d2ed3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fatigue”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7_1#e26e4bd28.bracket?vja=1&amp;pid=df8d2ed3b&amp;color=0,0,0&amp;vpa=266&amp;vtp=1"/>
          <p:cNvSpPr/>
          <p:nvPr/>
        </p:nvSpPr>
        <p:spPr>
          <a:xfrm>
            <a:off x="95425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76_2#e26e4bd28.choices?vja=1&amp;pid=df8d2ed3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endParaRPr lang="en-US" altLang="zh-CN" sz="2000" dirty="0"/>
          </a:p>
        </p:txBody>
      </p:sp>
      <p:sp>
        <p:nvSpPr>
          <p:cNvPr id="5" name="QC_7_AS.578_1#e26e4bd28?vja=1&amp;pid=df8d2ed3b&amp;color=0,0,0&amp;vtp=1"/>
          <p:cNvSpPr/>
          <p:nvPr/>
        </p:nvSpPr>
        <p:spPr>
          <a:xfrm>
            <a:off x="722376" y="2839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词义猜测题。根据第三段中的“But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capacity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cognitive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energy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low.”可知，大脑每天的决策能力有限，一旦突破该极限，认知能量就会开始不足，从而感到疲惫。由此可知，画线短语decision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fatigue指的是因作太多选择而导致的疲惫。故选C项。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C_7_BD.579_1#c8506f06d?vja=1&amp;pid=df8d2ed3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labour”?(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0_1#c8506f06d.bracket?vja=1&amp;pid=df8d2ed3b&amp;color=0,0,0&amp;vpa=267&amp;vtp=1"/>
          <p:cNvSpPr/>
          <p:nvPr/>
        </p:nvSpPr>
        <p:spPr>
          <a:xfrm>
            <a:off x="79788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9_2#c8506f06d.choices?vja=1&amp;pid=df8d2ed3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B.Managing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deadline.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D.Supporting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hardships.</a:t>
            </a:r>
            <a:endParaRPr lang="en-US" altLang="zh-CN" sz="2000" dirty="0"/>
          </a:p>
        </p:txBody>
      </p:sp>
      <p:sp>
        <p:nvSpPr>
          <p:cNvPr id="5" name="QC_7_AS.581_1#c8506f06d?vja=1&amp;pid=df8d2ed3b&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推理判断题。根据第四段中的“managing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else’s”和“Emotional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anticipating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facilitating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birthdays,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”可知，情感劳动包括关注他人需求、促进社交互动和调控周围情绪氛围等无形的工作。“支持正在经历苦难的一位朋友”是情感劳动的例子。故选D项。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C_7_BD.582_1#212d7f2a9?vja=1&amp;pid=df8d2ed3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exhaustion?(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3_1#212d7f2a9.bracket?vja=1&amp;pid=df8d2ed3b&amp;color=0,0,0&amp;vpa=268&amp;vtp=1"/>
          <p:cNvSpPr/>
          <p:nvPr/>
        </p:nvSpPr>
        <p:spPr>
          <a:xfrm>
            <a:off x="7769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82_2#212d7f2a9.choices?vja=1&amp;pid=df8d2ed3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A.Quitting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decisions.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interactions.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.Restricting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endParaRPr lang="en-US" altLang="zh-CN" sz="2000" dirty="0"/>
          </a:p>
        </p:txBody>
      </p:sp>
      <p:sp>
        <p:nvSpPr>
          <p:cNvPr id="5" name="QC_7_AS.584_1#212d7f2a9?vja=1&amp;pid=df8d2ed3b&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exactly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energy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bandwidth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goes.”和setting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boundaries可知，作者建议通过设置心理与情感界限来减少精力消耗并维持平衡。故选D项。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C_7_AS.584_2#212d7f2a9?vja=1&amp;pid=df8d2ed3b&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文本解构</a:t>
            </a:r>
            <a:endParaRPr lang="en-US" altLang="zh-CN" sz="2000" dirty="0"/>
          </a:p>
        </p:txBody>
      </p:sp>
      <p:pic>
        <p:nvPicPr>
          <p:cNvPr id="3" name="QC_7_AS.584_3#212d7f2a9?vja=1&amp;pid=df8d2ed3b&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32888" y="1384124"/>
            <a:ext cx="7123176" cy="3639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M_6_BD.585_1#bb0c873c5?vja=1&amp;pid=34a355c75&amp;color=0,0,0&amp;vtp=1&amp;bt=1"/>
          <p:cNvSpPr/>
          <p:nvPr/>
        </p:nvSpPr>
        <p:spPr>
          <a:xfrm>
            <a:off x="722376" y="900000"/>
            <a:ext cx="10753344" cy="5217033"/>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[山东省实验中学2024模拟]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neuroscientists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Massachusetts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grammar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either.</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hemisphere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（半球）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（fMRI）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ChatGPT,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endParaRPr lang="en-US" altLang="zh-CN" sz="2000" dirty="0"/>
          </a:p>
        </p:txBody>
      </p:sp>
    </p:spTree>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5_1#bb0c873c5?vja=1&amp;pid=34a355c75&amp;color=0,0,0&amp;vtp=1&amp;bt=1">
            <a:extLst>
              <a:ext uri="{FF2B5EF4-FFF2-40B4-BE49-F238E27FC236}">
                <a16:creationId xmlns:a16="http://schemas.microsoft.com/office/drawing/2014/main" id="{384A064C-819B-305D-67E0-9C0909AA124A}"/>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encoding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linguistic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（语言的）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grammar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stimuli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hemisphere.</a:t>
            </a:r>
            <a:endParaRPr lang="en-US" altLang="zh-CN" sz="2000" dirty="0"/>
          </a:p>
        </p:txBody>
      </p:sp>
    </p:spTree>
    <p:extLst>
      <p:ext uri="{BB962C8B-B14F-4D97-AF65-F5344CB8AC3E}">
        <p14:creationId xmlns:p14="http://schemas.microsoft.com/office/powerpoint/2010/main" val="3441453127"/>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586_1#bb0c873c5?vja=1&amp;pid=34a355c75&amp;color=0,0,0&amp;vtp=1">
            <a:extLst>
              <a:ext uri="{FF2B5EF4-FFF2-40B4-BE49-F238E27FC236}">
                <a16:creationId xmlns:a16="http://schemas.microsoft.com/office/drawing/2014/main" id="{AC7C0ACF-6E9A-F62F-F03B-0BFA902BF28D}"/>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本文是一篇说明文。文章主要介绍了神经科学家利用人工语言网络进行的一项新研究，揭示了哪种类型的句子最有可能激发大脑关键的语言处理中心。</a:t>
            </a:r>
            <a:endParaRPr lang="en-US" altLang="zh-CN" sz="2000" dirty="0"/>
          </a:p>
        </p:txBody>
      </p:sp>
    </p:spTree>
    <p:extLst>
      <p:ext uri="{BB962C8B-B14F-4D97-AF65-F5344CB8AC3E}">
        <p14:creationId xmlns:p14="http://schemas.microsoft.com/office/powerpoint/2010/main" val="18616960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C_7_BD.587_1#39d06a2c2?vja=1&amp;pid=bb0c873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8_1#39d06a2c2.bracket?vja=1&amp;pid=bb0c873c5&amp;color=0,0,0&amp;vpa=269&amp;vtp=1"/>
          <p:cNvSpPr/>
          <p:nvPr/>
        </p:nvSpPr>
        <p:spPr>
          <a:xfrm>
            <a:off x="61500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87_2#39d06a2c2.choices?vja=1&amp;pid=bb0c873c5&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456229" algn="l"/>
                <a:tab pos="4836257" algn="l"/>
                <a:tab pos="80417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Lengthy.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Logical.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Straightforward.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.Complicated.</a:t>
            </a:r>
            <a:endParaRPr lang="en-US" altLang="zh-CN" sz="2000" dirty="0"/>
          </a:p>
        </p:txBody>
      </p:sp>
      <p:sp>
        <p:nvSpPr>
          <p:cNvPr id="5" name="QC_7_AS.589_1#39d06a2c2?vja=1&amp;pid=bb0c873c5&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reveals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sentences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either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unusual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grammar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unexpected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centres.”可知，复杂的句子会引起大脑的语言处理中心产生更强的反应，由此可知，复杂的句子会让我们的大脑更努力工作。故选D项。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6_BD.72_1#d503c5e55?vja=1&amp;pid=3d8cdd1ae&amp;color=0,0,0&amp;vtp=1&amp;bt=1"/>
          <p:cNvSpPr/>
          <p:nvPr/>
        </p:nvSpPr>
        <p:spPr>
          <a:xfrm>
            <a:off x="722376" y="896112"/>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convenience.</a:t>
            </a:r>
            <a:endParaRPr lang="en-US" altLang="zh-CN" sz="2000" dirty="0"/>
          </a:p>
        </p:txBody>
      </p:sp>
      <p:sp>
        <p:nvSpPr>
          <p:cNvPr id="3" name="QB_6_AN.73_1#d503c5e55.blank?vja=1&amp;pid=3d8cdd1ae&amp;color=0,0,0&amp;vpa=37&amp;vtp=1"/>
          <p:cNvSpPr/>
          <p:nvPr/>
        </p:nvSpPr>
        <p:spPr>
          <a:xfrm>
            <a:off x="4030091" y="845312"/>
            <a:ext cx="2114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building</a:t>
            </a:r>
            <a:endParaRPr lang="en-US" altLang="zh-CN" sz="2000" dirty="0"/>
          </a:p>
        </p:txBody>
      </p:sp>
      <p:sp>
        <p:nvSpPr>
          <p:cNvPr id="4" name="QB_6_AS.74_1#d503c5e55?vja=1&amp;pid=3d8cdd1ae&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句意为：建筑工人已经建造这座桥两个月了，它有望能在下个月完工，给当地居民带来极大的便利。根据句中的时间状语for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months和next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month及第二个分句的谓语will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completed可知，建筑工人“建造”这座桥的动作从两个月前开始，一直持续到现在，且会持续到下个月，应用现在完成进行时。主语是复数，故填have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endParaRPr lang="en-US" altLang="zh-CN" sz="2200" dirty="0"/>
          </a:p>
        </p:txBody>
      </p:sp>
      <p:sp>
        <p:nvSpPr>
          <p:cNvPr id="5" name="QB_6_BD.75_1#0e194b301?vja=1&amp;pid=3d8cdd1ae&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endParaRPr lang="en-US" altLang="zh-CN" sz="2000" dirty="0"/>
          </a:p>
        </p:txBody>
      </p:sp>
      <p:sp>
        <p:nvSpPr>
          <p:cNvPr id="6" name="QB_6_AN.76_1#0e194b301.blank?vja=1&amp;pid=3d8cdd1ae&amp;color=0,0,0&amp;vpa=38&amp;vtp=1"/>
          <p:cNvSpPr/>
          <p:nvPr/>
        </p:nvSpPr>
        <p:spPr>
          <a:xfrm>
            <a:off x="4125722" y="3202559"/>
            <a:ext cx="1987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cleaning</a:t>
            </a:r>
            <a:endParaRPr lang="en-US" altLang="zh-CN" sz="2000" dirty="0"/>
          </a:p>
        </p:txBody>
      </p:sp>
      <p:sp>
        <p:nvSpPr>
          <p:cNvPr id="7" name="QB_6_AS.77_1#0e194b301?vja=1&amp;pid=3d8cdd1ae&amp;color=0,0,0&amp;vtp=1"/>
          <p:cNvSpPr/>
          <p:nvPr/>
        </p:nvSpPr>
        <p:spPr>
          <a:xfrm>
            <a:off x="722376" y="3678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汤姆看起来很累，因为从上午9点开始他一直在打扫房屋。设空处为从句谓语，由主句谓语looks可知，“打扫房屋”这一动作从上午9点开始持续到现在，并可能要继续持续下去，应用现在完成进行时；从句主语为第三人称单数，谓语动词也应用第三人称单数形式。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QC_7_BD.590_1#22bfcbe42?vja=1&amp;pid=bb0c873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1_1#22bfcbe42.bracket?vja=1&amp;pid=bb0c873c5&amp;color=0,0,0&amp;vpa=270&amp;vtp=1"/>
          <p:cNvSpPr/>
          <p:nvPr/>
        </p:nvSpPr>
        <p:spPr>
          <a:xfrm>
            <a:off x="78661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90_2#22bfcbe42.choices?vja=1&amp;pid=bb0c873c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endParaRPr lang="en-US" altLang="zh-CN" sz="2000" dirty="0"/>
          </a:p>
        </p:txBody>
      </p:sp>
      <p:sp>
        <p:nvSpPr>
          <p:cNvPr id="5" name="QC_7_AS.592_1#22bfcbe42?vja=1&amp;pid=bb0c873c5&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determine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sentences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analysed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sentences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11</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istics.”可知，研究人员利用编码模型确定了500个能激发最高程度的大脑活动的句子和使大脑活跃度降低的句子，并在随后的参与者中证实了他们的发现。为了了解某些句子能产生更强的大脑反应的原因，编码模型基于11种不同的语言特征对这些句子进行了分析。由此可知，编码模型的功能是识别句子的语言特征，以预测和解释大脑语言网络的反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sp>
        <p:nvSpPr>
          <p:cNvPr id="2" name="QC_7_BD.593_1#e533ad6e2?vja=1&amp;pid=bb0c873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4_1#e533ad6e2.bracket?vja=1&amp;pid=bb0c873c5&amp;color=0,0,0&amp;vpa=271&amp;vtp=1"/>
          <p:cNvSpPr/>
          <p:nvPr/>
        </p:nvSpPr>
        <p:spPr>
          <a:xfrm>
            <a:off x="63040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93_2#e533ad6e2.choices?vja=1&amp;pid=bb0c873c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interviews.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questionnaires.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endParaRPr lang="en-US" altLang="zh-CN" sz="2000" dirty="0"/>
          </a:p>
        </p:txBody>
      </p:sp>
      <p:sp>
        <p:nvSpPr>
          <p:cNvPr id="5" name="QC_7_AS.595_1#e533ad6e2?vja=1&amp;pid=bb0c873c5&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三段内容可知，这两段主要介绍了实验的过程和原理，研究人员先是使用语言模型收集数据，再对得出的结果进行分析，由此来得出结论，即研究人员通过对实验数据的分析来进行他们的研究。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C_7_BD.596_1#08fb2c53f?vja=1&amp;pid=bb0c873c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7_1#08fb2c53f.bracket?vja=1&amp;pid=bb0c873c5&amp;color=0,0,0&amp;vpa=272&amp;vtp=1"/>
          <p:cNvSpPr/>
          <p:nvPr/>
        </p:nvSpPr>
        <p:spPr>
          <a:xfrm>
            <a:off x="71866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96_2#08fb2c53f.choices?vja=1&amp;pid=bb0c873c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Stimulates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endParaRPr lang="en-US" altLang="zh-CN" sz="2000" dirty="0"/>
          </a:p>
        </p:txBody>
      </p:sp>
      <p:sp>
        <p:nvSpPr>
          <p:cNvPr id="5" name="QC_7_AS.598_1#08fb2c53f?vja=1&amp;pid=bb0c873c5&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一段第一句并综观全文可知，本文主要介绍了神经科学家利用人工语言网络进行的一项新研究，揭示了哪种类型的句子最有可能激发大脑关键的语言处理中心，所以C项（人工语言网络揭示大脑激活的秘密）能够概括本文内容，适合做本文的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3.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AS.598_2#08fb2c53f?vja=1&amp;pid=bb0c873c5&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598_3#08fb2c53f?vja=1&amp;pid=bb0c873c5&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898648" y="1384124"/>
            <a:ext cx="6400800"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598_4#08fb2c53f?vja=1&amp;pid=bb0c873c5&amp;color=0,0,0&amp;mp=1&amp;vtp=1"/>
          <p:cNvSpPr/>
          <p:nvPr/>
        </p:nvSpPr>
        <p:spPr>
          <a:xfrm>
            <a:off x="722376" y="43559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研究人员获得所有数据后，他们就对编码模型进行训练，根据人工语言网络对这</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个句子的反应来预测人类语言网络对任何新句子的反应。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M_6_BD.599_1#047d3891b?vja=1&amp;pid=67774af68&amp;color=0,0,0&amp;vtp=1&amp;bt=1"/>
          <p:cNvSpPr/>
          <p:nvPr/>
        </p:nvSpPr>
        <p:spPr>
          <a:xfrm>
            <a:off x="722376" y="900000"/>
            <a:ext cx="10753344" cy="4191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[四川成都2025高二期末摸底测试]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Guazapa,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Salvador.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Glenda,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29-year-old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health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motorcycle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refrigerator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（疫苗）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kept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first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Elida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Glenda’s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life-changing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initial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Glenda’s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vaccinations.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9_1#047d3891b?vja=1&amp;pid=67774af68&amp;color=0,0,0&amp;vtp=1&amp;bt=1">
            <a:extLst>
              <a:ext uri="{FF2B5EF4-FFF2-40B4-BE49-F238E27FC236}">
                <a16:creationId xmlns:a16="http://schemas.microsoft.com/office/drawing/2014/main" id="{69D15438-D0DE-CBB7-9369-3B9D4FD88847}"/>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Elida</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“Glenda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UNICEF,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Glenda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promoters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motorcycles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coverage.</a:t>
            </a:r>
            <a:endParaRPr lang="en-US" altLang="zh-CN" sz="2000" dirty="0"/>
          </a:p>
        </p:txBody>
      </p:sp>
      <p:sp>
        <p:nvSpPr>
          <p:cNvPr id="3" name="QM_6_EX.600_1#047d3891b?vja=1&amp;pid=67774af68&amp;color=0,0,0&amp;vtp=1">
            <a:extLst>
              <a:ext uri="{FF2B5EF4-FFF2-40B4-BE49-F238E27FC236}">
                <a16:creationId xmlns:a16="http://schemas.microsoft.com/office/drawing/2014/main" id="{91E5785B-E483-900C-60D6-2564893BB1CC}"/>
              </a:ext>
            </a:extLst>
          </p:cNvPr>
          <p:cNvSpPr/>
          <p:nvPr/>
        </p:nvSpPr>
        <p:spPr>
          <a:xfrm>
            <a:off x="722376" y="3195447"/>
            <a:ext cx="10753344" cy="1875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29岁的社区卫生工作者格伦达通过骑摩托车携带冷藏疫苗深入偏远家庭的方式，为当地儿童提供疫苗接种服务，她还通过有效的沟通缓解了社区居民对疫苗的疑虑、建立了信任，甚至带动家长成为疫苗接种倡导者。在联合国儿童基金会的支持下，格伦达及其他社区卫生工作者获得培训与设备，进一步扩大服务覆盖范围，助力保障当地儿童的健康。</a:t>
            </a:r>
            <a:endParaRPr lang="en-US" altLang="zh-CN" sz="2000" dirty="0"/>
          </a:p>
        </p:txBody>
      </p:sp>
    </p:spTree>
    <p:extLst>
      <p:ext uri="{BB962C8B-B14F-4D97-AF65-F5344CB8AC3E}">
        <p14:creationId xmlns:p14="http://schemas.microsoft.com/office/powerpoint/2010/main" val="21595988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7_BD.601_1#216b3f261.choices?vja=1&amp;pid=047d3891b&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.promoter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B.professor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C.officer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.advisor</a:t>
            </a:r>
            <a:endParaRPr lang="en-US" altLang="zh-CN" sz="2000" dirty="0"/>
          </a:p>
        </p:txBody>
      </p:sp>
      <p:sp>
        <p:nvSpPr>
          <p:cNvPr id="3" name="QC_7_AN.602_1#216b3f261.bracket?vja=1&amp;pid=047d3891b&amp;color=0,0,0&amp;vpa=27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03_1#216b3f261?vja=1&amp;pid=047d3891b&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UNICEF,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Glenda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promoters可知，格伦达的身份是社区卫生倡导者。promoter意为“倡导者”，故选A项。</a:t>
            </a:r>
            <a:endParaRPr lang="en-US" altLang="zh-CN" sz="2200" dirty="0"/>
          </a:p>
        </p:txBody>
      </p:sp>
      <p:sp>
        <p:nvSpPr>
          <p:cNvPr id="5" name="QC_7_BD.604_1#20d3c28fc.choices?vja=1&amp;pid=047d3891b&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.crowd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B.night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C.field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6" name="QC_7_AN.605_1#20d3c28fc.bracket?vja=1&amp;pid=047d3891b&amp;color=0,0,0&amp;vpa=274&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06_1#20d3c28fc?vja=1&amp;pid=047d3891b&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由第一段首句中的The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brightly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Guazapa可知，格伦达身处田野之中。field意为“田野”，故选C项。</a:t>
            </a:r>
            <a:endParaRPr lang="en-US" altLang="zh-CN" sz="2200" dirty="0"/>
          </a:p>
        </p:txBody>
      </p:sp>
      <p:sp>
        <p:nvSpPr>
          <p:cNvPr id="8" name="QC_7_BD.607_1#7527d4ff4.choices?vja=1&amp;pid=047d3891b&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.clean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B.cool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.private</a:t>
            </a:r>
            <a:endParaRPr lang="en-US" altLang="zh-CN" sz="2000" dirty="0"/>
          </a:p>
        </p:txBody>
      </p:sp>
      <p:sp>
        <p:nvSpPr>
          <p:cNvPr id="9" name="QC_7_AN.608_1#7527d4ff4.bracket?vja=1&amp;pid=047d3891b&amp;color=0,0,0&amp;vpa=275&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09_1#7527d4ff4?vja=1&amp;pid=047d3891b&amp;color=0,0,0&amp;vtp=1"/>
          <p:cNvSpPr/>
          <p:nvPr/>
        </p:nvSpPr>
        <p:spPr>
          <a:xfrm>
            <a:off x="722376" y="3779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根据上文protected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sun和疫苗储存的温度要求可知，这里指这些疫苗始终保持冰凉，以保证其效用。cool意为“凉的；凉爽的”，故选B项。private意为“私人的”。</a:t>
            </a:r>
            <a:endParaRPr lang="en-US" altLang="zh-CN" sz="2200" dirty="0"/>
          </a:p>
        </p:txBody>
      </p:sp>
      <p:sp>
        <p:nvSpPr>
          <p:cNvPr id="11" name="QC_7_BD.610_1#f38d05dcf.choices?vja=1&amp;pid=047d3891b&amp;color=0,0,0&amp;vtp=1"/>
          <p:cNvSpPr/>
          <p:nvPr/>
        </p:nvSpPr>
        <p:spPr>
          <a:xfrm>
            <a:off x="722376" y="4586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B.travel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C.message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.stop</a:t>
            </a:r>
            <a:endParaRPr lang="en-US" altLang="zh-CN" sz="2000" dirty="0"/>
          </a:p>
        </p:txBody>
      </p:sp>
      <p:sp>
        <p:nvSpPr>
          <p:cNvPr id="12" name="QC_7_AN.611_1#f38d05dcf.bracket?vja=1&amp;pid=047d3891b&amp;color=0,0,0&amp;vpa=276&amp;vtp=1"/>
          <p:cNvSpPr/>
          <p:nvPr/>
        </p:nvSpPr>
        <p:spPr>
          <a:xfrm>
            <a:off x="1176401" y="458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7_AS.612_1#f38d05dcf?vja=1&amp;pid=047d3891b&amp;color=0,0,0&amp;vtp=1"/>
          <p:cNvSpPr/>
          <p:nvPr/>
        </p:nvSpPr>
        <p:spPr>
          <a:xfrm>
            <a:off x="722376" y="50115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根据上文parks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motorcycle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可知，格伦达的工作是上门服务，first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stop对应Elida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family这一探访地点，符合语境。stop意为“停留地点”，故选D项。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QC_7_BD.613_1#5ecf1b2c3.choices?vja=1&amp;pid=047d3891b&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.ensure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C.show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.support</a:t>
            </a:r>
            <a:endParaRPr lang="en-US" altLang="zh-CN" sz="2000" dirty="0"/>
          </a:p>
        </p:txBody>
      </p:sp>
      <p:sp>
        <p:nvSpPr>
          <p:cNvPr id="3" name="QC_7_AN.614_1#5ecf1b2c3.bracket?vja=1&amp;pid=047d3891b&amp;color=0,0,0&amp;vpa=277&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15_1#5ecf1b2c3?vja=1&amp;pid=047d3891b&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checks.”可知，这家人离地区卫生单位太远，难以进行常规健康检查，格伦达的探访确保他们能获得关键的信息和医疗护理。ensure意为“确保”，故选A项。</a:t>
            </a:r>
            <a:endParaRPr lang="en-US" altLang="zh-CN" sz="2200" dirty="0"/>
          </a:p>
        </p:txBody>
      </p:sp>
      <p:sp>
        <p:nvSpPr>
          <p:cNvPr id="5" name="QC_7_BD.616_1#6b171cd71.choices?vja=1&amp;pid=047d3891b&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.decision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B.difference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C.fortune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.deal</a:t>
            </a:r>
            <a:endParaRPr lang="en-US" altLang="zh-CN" sz="2000" dirty="0"/>
          </a:p>
        </p:txBody>
      </p:sp>
      <p:sp>
        <p:nvSpPr>
          <p:cNvPr id="6" name="QC_7_AN.617_1#6b171cd71.bracket?vja=1&amp;pid=047d3891b&amp;color=0,0,0&amp;vpa=278&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618_1#6b171cd71?vja=1&amp;pid=047d3891b&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care并结合疫苗对儿童的重要性可知，这里指格伦达的探访可能会带来改变生活的影响。make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difference意为“产生影响”，故选B项。fortune意为“大笔的钱”；deal意为“交易”。</a:t>
            </a:r>
            <a:endParaRPr lang="en-US" altLang="zh-CN" sz="2200" dirty="0"/>
          </a:p>
        </p:txBody>
      </p:sp>
      <p:sp>
        <p:nvSpPr>
          <p:cNvPr id="8" name="QC_7_BD.619_1#71d643624.choices?vja=1&amp;pid=047d3891b&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.opinions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B.hopes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C.profits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.doubts</a:t>
            </a:r>
            <a:endParaRPr lang="en-US" altLang="zh-CN" sz="2000" dirty="0"/>
          </a:p>
        </p:txBody>
      </p:sp>
      <p:sp>
        <p:nvSpPr>
          <p:cNvPr id="9" name="QC_7_AN.620_1#71d643624.bracket?vja=1&amp;pid=047d3891b&amp;color=0,0,0&amp;vpa=279&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21_1#71d643624?vja=1&amp;pid=047d3891b&amp;color=0,0,0&amp;vtp=1"/>
          <p:cNvSpPr/>
          <p:nvPr/>
        </p:nvSpPr>
        <p:spPr>
          <a:xfrm>
            <a:off x="722376" y="4500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由下文reduce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fears以及语境可知，社区起初对疫苗有疑虑。doubt意为“疑虑”，故选D项。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C_7_BD.622_1#0c4806b45.choices?vja=1&amp;pid=047d3891b&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.special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B.firm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C.effective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.short</a:t>
            </a:r>
            <a:endParaRPr lang="en-US" altLang="zh-CN" sz="2000" dirty="0"/>
          </a:p>
        </p:txBody>
      </p:sp>
      <p:sp>
        <p:nvSpPr>
          <p:cNvPr id="3" name="QC_7_AN.623_1#0c4806b45.bracket?vja=1&amp;pid=047d3891b&amp;color=0,0,0&amp;vpa=28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24_1#0c4806b45?vja=1&amp;pid=047d3891b&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fears和“Glenda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children.”可知，格伦达总是向人们介绍疫苗的重要性，即她是通过有效的沟通来帮助社区减少对疫苗的疑虑并建立信任的。effective意为“有效的”，符合语境。故选C项。</a:t>
            </a:r>
            <a:endParaRPr lang="en-US" altLang="zh-CN" sz="2200" dirty="0"/>
          </a:p>
        </p:txBody>
      </p:sp>
      <p:sp>
        <p:nvSpPr>
          <p:cNvPr id="5" name="QC_7_BD.625_1#d9cb351fd.choices?vja=1&amp;pid=047d3891b&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.build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B.maintain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.expect</a:t>
            </a:r>
            <a:endParaRPr lang="en-US" altLang="zh-CN" sz="2000" dirty="0"/>
          </a:p>
        </p:txBody>
      </p:sp>
      <p:sp>
        <p:nvSpPr>
          <p:cNvPr id="6" name="QC_7_AN.626_1#d9cb351fd.bracket?vja=1&amp;pid=047d3891b&amp;color=0,0,0&amp;vpa=281&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27_1#d9cb351fd?vja=1&amp;pid=047d3891b&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根据上文reduce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fears以及语境可知，减少疑虑并建立信任是格伦达工作的成果，符合逻辑。build意为“建立”，故选A项。</a:t>
            </a:r>
            <a:endParaRPr lang="en-US" altLang="zh-CN" sz="2200" dirty="0"/>
          </a:p>
        </p:txBody>
      </p:sp>
      <p:sp>
        <p:nvSpPr>
          <p:cNvPr id="8" name="QC_7_BD.628_1#736dccd6d.choices?vja=1&amp;pid=047d3891b&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led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benefited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endParaRPr lang="en-US" altLang="zh-CN" sz="2000" dirty="0"/>
          </a:p>
        </p:txBody>
      </p:sp>
      <p:sp>
        <p:nvSpPr>
          <p:cNvPr id="9" name="QC_7_AN.629_1#736dccd6d.bracket?vja=1&amp;pid=047d3891b&amp;color=0,0,0&amp;vpa=282&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630_1#736dccd6d?vja=1&amp;pid=047d3891b&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recommended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vaccinations可知，这里指他们一家都受益于她的努力。benefit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from意为“受益于”，故选C项。turn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down意为“拒绝”；lead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to意为“导致”；call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for意为“要求”。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C_7_BD.631_1#491b93aa5.choices?vja=1&amp;pid=047d3891b&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.explains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B.asks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C.wonders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.understands</a:t>
            </a:r>
            <a:endParaRPr lang="en-US" altLang="zh-CN" sz="2000" dirty="0"/>
          </a:p>
        </p:txBody>
      </p:sp>
      <p:sp>
        <p:nvSpPr>
          <p:cNvPr id="3" name="QC_7_AN.632_1#491b93aa5.bracket?vja=1&amp;pid=047d3891b&amp;color=0,0,0&amp;vpa=283&amp;vtp=1"/>
          <p:cNvSpPr/>
          <p:nvPr/>
        </p:nvSpPr>
        <p:spPr>
          <a:xfrm>
            <a:off x="12940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33_1#491b93aa5?vja=1&amp;pid=047d3891b&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children和“Now,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advocate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vaccination”可知，格伦达总是向社区居民解释疫苗的重要性。explain意为“解释”，故选A项。</a:t>
            </a:r>
            <a:endParaRPr lang="en-US" altLang="zh-CN" sz="2200" dirty="0"/>
          </a:p>
        </p:txBody>
      </p:sp>
      <p:sp>
        <p:nvSpPr>
          <p:cNvPr id="5" name="QC_7_BD.634_1#b4cca1f5c.choices?vja=1&amp;pid=047d3891b&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.important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B.cheap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C.convenient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.urgent</a:t>
            </a:r>
            <a:endParaRPr lang="en-US" altLang="zh-CN" sz="2000" dirty="0"/>
          </a:p>
        </p:txBody>
      </p:sp>
      <p:sp>
        <p:nvSpPr>
          <p:cNvPr id="6" name="QC_7_AN.635_1#b4cca1f5c.bracket?vja=1&amp;pid=047d3891b&amp;color=0,0,0&amp;vpa=284&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36_1#b4cca1f5c?vja=1&amp;pid=047d3891b&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vaccinate可知，此处指受格伦达的影响，弗洛雷斯开始向朋友和邻居介绍疫苗的重要性。important意为“重要的”，故选A项。convenient意为“方便的”；urgent意为“紧急的”。</a:t>
            </a:r>
            <a:endParaRPr lang="en-US" altLang="zh-CN" sz="2200" dirty="0"/>
          </a:p>
        </p:txBody>
      </p:sp>
      <p:sp>
        <p:nvSpPr>
          <p:cNvPr id="8" name="QC_7_BD.637_1#5b8db2e4c.choices?vja=1&amp;pid=047d3891b&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B.receive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.supply</a:t>
            </a:r>
            <a:endParaRPr lang="en-US" altLang="zh-CN" sz="2000" dirty="0"/>
          </a:p>
        </p:txBody>
      </p:sp>
      <p:sp>
        <p:nvSpPr>
          <p:cNvPr id="9" name="QC_7_AN.638_1#5b8db2e4c.bracket?vja=1&amp;pid=047d3891b&amp;color=0,0,0&amp;vpa=285&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39_1#5b8db2e4c?vja=1&amp;pid=047d3891b&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根据下文training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equipment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further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work以及语境可知，这里指他们得以接受培训并获得设备，以扩大其工作影响力。receive意为“收到，获得”，故选B项。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6_BD.78_1#9d256d648?vja=1&amp;pid=3d8cdd1a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a:t>
            </a:r>
            <a:endParaRPr lang="en-US" altLang="zh-CN" sz="2000" dirty="0"/>
          </a:p>
        </p:txBody>
      </p:sp>
      <p:sp>
        <p:nvSpPr>
          <p:cNvPr id="3" name="QB_6_AN.79_1#9d256d648.blank?vja=1&amp;pid=3d8cdd1ae&amp;color=0,0,0&amp;vpa=39&amp;vtp=1"/>
          <p:cNvSpPr/>
          <p:nvPr/>
        </p:nvSpPr>
        <p:spPr>
          <a:xfrm>
            <a:off x="7522147" y="858013"/>
            <a:ext cx="1408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admitted</a:t>
            </a:r>
            <a:endParaRPr lang="en-US" altLang="zh-CN" sz="2000" dirty="0"/>
          </a:p>
        </p:txBody>
      </p:sp>
      <p:sp>
        <p:nvSpPr>
          <p:cNvPr id="4" name="QB_6_AS.80_1#9d256d648?vja=1&amp;pid=3d8cdd1a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句意为：这所大学作为国际交流中心之一，自2016年以来已经接收了300多名国际学生。设空处在句中作谓语，由时间状语since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2016可知，须用现在完成时，表示过去发生的动作对现在产生影响，主语是The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college，为单数，所以助动词用has。故填has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admitted。</a:t>
            </a:r>
            <a:endParaRPr lang="en-US" altLang="zh-CN" sz="2200" dirty="0"/>
          </a:p>
        </p:txBody>
      </p:sp>
      <p:sp>
        <p:nvSpPr>
          <p:cNvPr id="5" name="QB_6_BD.81_1#4bddab2e8?vja=1&amp;pid=3d8cdd1ae&amp;color=0,0,0&amp;vtp=1"/>
          <p:cNvSpPr/>
          <p:nvPr/>
        </p:nvSpPr>
        <p:spPr>
          <a:xfrm>
            <a:off x="722376" y="2872359"/>
            <a:ext cx="10868025"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endParaRPr lang="en-US" altLang="zh-CN" sz="2000" dirty="0"/>
          </a:p>
        </p:txBody>
      </p:sp>
      <p:sp>
        <p:nvSpPr>
          <p:cNvPr id="6" name="QB_6_AN.82_1#4bddab2e8.blank?vja=1&amp;pid=3d8cdd1ae&amp;color=0,0,0&amp;vpa=40&amp;vtp=1"/>
          <p:cNvSpPr/>
          <p:nvPr/>
        </p:nvSpPr>
        <p:spPr>
          <a:xfrm>
            <a:off x="2759139" y="28342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7" name="QB_6_AS.83_1#4bddab2e8?vja=1&amp;pid=3d8cdd1ae&amp;color=0,0,0&amp;vtp=1"/>
          <p:cNvSpPr/>
          <p:nvPr/>
        </p:nvSpPr>
        <p:spPr>
          <a:xfrm>
            <a:off x="722376" y="32970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句意为：我警告过他那么多次，他终于把每件至关重要的事情都记在心里了。本句含有so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引导的结果状语从句，将副词So放在句首，主句须部分倒装，正常语序为I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warned为have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done结构，意为“让某人被</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”，从句为一般过去时，结合句意可知，主句中“让他受到警告”这一动作发生在“过去的过去”，应用过去完成时，此处未倒装前语序应为I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warned，应将助动词had提前。故填had。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7_BD.640_1#fce55ed4b.choices?vja=1&amp;pid=047d3891b&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.production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B.industrial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C.business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.remote</a:t>
            </a:r>
            <a:endParaRPr lang="en-US" altLang="zh-CN" sz="2000" dirty="0"/>
          </a:p>
        </p:txBody>
      </p:sp>
      <p:sp>
        <p:nvSpPr>
          <p:cNvPr id="3" name="QC_7_AN.641_1#fce55ed4b.bracket?vja=1&amp;pid=047d3891b&amp;color=0,0,0&amp;mp=1&amp;vpa=286&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42_1#fce55ed4b?vja=1&amp;pid=047d3891b&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motorcycles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reach以及语境可知，有了摩托车，他们前往偏远地区更方便，与上文too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unit呼应。remote意为“偏远的”，故选D项。</a:t>
            </a:r>
            <a:endParaRPr lang="en-US" altLang="zh-CN" sz="2200" dirty="0"/>
          </a:p>
        </p:txBody>
      </p:sp>
      <p:sp>
        <p:nvSpPr>
          <p:cNvPr id="5" name="QC_7_BD.643_1#31bac782d.choices?vja=1&amp;pid=047d3891b&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.persuade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B.monitor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.cure</a:t>
            </a:r>
            <a:endParaRPr lang="en-US" altLang="zh-CN" sz="2000" dirty="0"/>
          </a:p>
        </p:txBody>
      </p:sp>
      <p:sp>
        <p:nvSpPr>
          <p:cNvPr id="6" name="QC_7_AN.644_1#31bac782d.bracket?vja=1&amp;pid=047d3891b&amp;color=0,0,0&amp;vpa=287&amp;vtp=1"/>
          <p:cNvSpPr/>
          <p:nvPr/>
        </p:nvSpPr>
        <p:spPr>
          <a:xfrm>
            <a:off x="1303401" y="2110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45_1#31bac782d?vja=1&amp;pid=047d3891b&amp;color=0,0,0&amp;vtp=1"/>
          <p:cNvSpPr/>
          <p:nvPr/>
        </p:nvSpPr>
        <p:spPr>
          <a:xfrm>
            <a:off x="722376" y="2535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根据下文expand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coverage以及语境可知，扩大服务覆盖范围意味着接触更多家庭。reach意为“触及，延伸到”，故选C项。persuade意为“说服”；monitor意为“监测”；cure意为“治愈”。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C_3#e5a3c49ea.fixed?vja=1&amp;pid=adcf03cac&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e5a3c49ea.fixed?vja=1&amp;pid=adcf03cac&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e5a3c49ea.fixed?vja=1&amp;pid=adcf03cac&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建议用时：55分钟</a:t>
            </a:r>
            <a:endParaRPr lang="en-US" altLang="zh-CN" sz="2000" dirty="0"/>
          </a:p>
        </p:txBody>
      </p:sp>
    </p:spTree>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M_5_BD.646_1#dfbbe0b9f?vja=1&amp;pid=81343c2e5&amp;color=0,0,0&amp;vtp=1&amp;bt=1"/>
          <p:cNvSpPr/>
          <p:nvPr/>
        </p:nvSpPr>
        <p:spPr>
          <a:xfrm>
            <a:off x="722376" y="900000"/>
            <a:ext cx="10753344" cy="3810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designing.</a:t>
            </a:r>
            <a:r>
              <a:rPr lang="en-US" altLang="zh-CN" sz="2000" b="0" i="0" u="sng" dirty="0">
                <a:solidFill>
                  <a:srgbClr val="000000"/>
                </a:solidFill>
                <a:latin typeface="Times New Roman" pitchFamily="34" charset="0"/>
                <a:ea typeface="微软雅黑" pitchFamily="34" charset="-122"/>
                <a:cs typeface="Times New Roman" pitchFamily="34" charset="-120"/>
              </a:rPr>
              <a:t>Eschewing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fertilizers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（化肥）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Ⅱ</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reproducible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maintenance.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（模块化）.In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weeds.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6_1#dfbbe0b9f?vja=1&amp;pid=81343c2e5&amp;color=0,0,0&amp;vtp=1&amp;bt=1">
            <a:extLst>
              <a:ext uri="{FF2B5EF4-FFF2-40B4-BE49-F238E27FC236}">
                <a16:creationId xmlns:a16="http://schemas.microsoft.com/office/drawing/2014/main" id="{7888EE4B-9DF2-1E98-B77D-6C8ACFF1A478}"/>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Dutch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Oudolf’s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flavors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four-season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sculpture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odd-looking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fertilizer,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stormwater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endParaRPr lang="en-US" altLang="zh-CN" sz="2000" dirty="0"/>
          </a:p>
        </p:txBody>
      </p:sp>
      <p:sp>
        <p:nvSpPr>
          <p:cNvPr id="3" name="QM_5_EX.647_1#dfbbe0b9f?vja=1&amp;pid=81343c2e5&amp;color=0,0,0&amp;vtp=1">
            <a:extLst>
              <a:ext uri="{FF2B5EF4-FFF2-40B4-BE49-F238E27FC236}">
                <a16:creationId xmlns:a16="http://schemas.microsoft.com/office/drawing/2014/main" id="{DF9EF375-A7D5-51AA-4C69-2CF22F035ED4}"/>
              </a:ext>
            </a:extLst>
          </p:cNvPr>
          <p:cNvSpPr/>
          <p:nvPr/>
        </p:nvSpPr>
        <p:spPr>
          <a:xfrm>
            <a:off x="722376" y="5832602"/>
            <a:ext cx="10753344" cy="351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本文主要介绍了“矩阵式”种植方法的理念、起源、发展、原则以及带来的益处。</a:t>
            </a:r>
            <a:endParaRPr lang="en-US" altLang="zh-CN" sz="2000" dirty="0"/>
          </a:p>
        </p:txBody>
      </p:sp>
    </p:spTree>
    <p:extLst>
      <p:ext uri="{BB962C8B-B14F-4D97-AF65-F5344CB8AC3E}">
        <p14:creationId xmlns:p14="http://schemas.microsoft.com/office/powerpoint/2010/main" val="35603720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QC_6_BD.648_1#36ed2775a?vja=1&amp;pid=dfbbe0b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“Eschewing”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9_1#36ed2775a.bracket?vja=1&amp;pid=dfbbe0b9f&amp;color=0,0,0&amp;vpa=288&amp;vtp=1"/>
          <p:cNvSpPr/>
          <p:nvPr/>
        </p:nvSpPr>
        <p:spPr>
          <a:xfrm>
            <a:off x="93059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648_2#36ed2775a.choices?vja=1&amp;pid=dfbbe0b9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endParaRPr lang="en-US" altLang="zh-CN" sz="2000" dirty="0"/>
          </a:p>
        </p:txBody>
      </p:sp>
      <p:sp>
        <p:nvSpPr>
          <p:cNvPr id="5" name="QC_6_AS.650_1#36ed2775a?vja=1&amp;pid=dfbbe0b9f&amp;color=0,0,0&amp;vtp=1"/>
          <p:cNvSpPr/>
          <p:nvPr/>
        </p:nvSpPr>
        <p:spPr>
          <a:xfrm>
            <a:off x="722376" y="2077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词义猜测题。根据画线词前一句中的“this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heavy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designing”及画线词后的to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does可知，“矩阵式”种植方法旨在发挥自然在花园中的作用，以更加贴近自然的方式进行园艺种植，因此这种种植方式通常不依赖化肥和电动工具。由此可推断，Eschewing意为“不使用；远离”，与Keeping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from语义相近。故选B项。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QC_6_BD.651_1#6ce4519ba?vja=1&amp;pid=dfbbe0b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introduced?(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2_1#6ce4519ba.bracket?vja=1&amp;pid=dfbbe0b9f&amp;color=0,0,0&amp;vpa=289&amp;vtp=1"/>
          <p:cNvSpPr/>
          <p:nvPr/>
        </p:nvSpPr>
        <p:spPr>
          <a:xfrm>
            <a:off x="6585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651_2#6ce4519ba.choices?vja=1&amp;pid=dfbbe0b9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gardens.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resources.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low-maintenance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parkland.</a:t>
            </a:r>
            <a:endParaRPr lang="en-US" altLang="zh-CN" sz="2000" dirty="0"/>
          </a:p>
        </p:txBody>
      </p:sp>
      <p:sp>
        <p:nvSpPr>
          <p:cNvPr id="5" name="QC_6_AS.653_1#6ce4519ba?vja=1&amp;pid=dfbbe0b9f&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German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planners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parkland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Ⅱ</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reproducible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minimal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maintenance.”可知，“矩阵式”种植的理念的诞生是因为当时的德国城市规划者试图以一种可复制且需要最少维护的方式种植大面积公园绿地。故选D项。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C_6_BD.654_1#b2f33f313?vja=1&amp;pid=dfbbe0b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Oudolf’s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gardens?(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5_1#b2f33f313.bracket?vja=1&amp;pid=dfbbe0b9f&amp;color=0,0,0&amp;vpa=290&amp;vtp=1"/>
          <p:cNvSpPr/>
          <p:nvPr/>
        </p:nvSpPr>
        <p:spPr>
          <a:xfrm>
            <a:off x="7923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54_2#b2f33f313.choices?vja=1&amp;pid=dfbbe0b9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91179" algn="l"/>
                <a:tab pos="5534757" algn="l"/>
                <a:tab pos="78957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Traditional.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Odd-looking.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Tasteful.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.Well-protected.</a:t>
            </a:r>
            <a:endParaRPr lang="en-US" altLang="zh-CN" sz="2000" dirty="0"/>
          </a:p>
        </p:txBody>
      </p:sp>
      <p:sp>
        <p:nvSpPr>
          <p:cNvPr id="5" name="QC_6_AS.656_1#b2f33f313?vja=1&amp;pid=dfbbe0b9f&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推理判断题。根据第三段中的“adding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flavors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sculpture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odd-looking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heads.”可知，皮特·乌多夫的花园加入了艺术元素，在色彩和形态上十分用心，四季都有美丽的景致可供欣赏，从微风中草叶的声音到外形奇特的种子头雕塑。由此可推知，他的花园很有品味。故选C项。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C_6_AS.656_2#b2f33f313?vja=1&amp;pid=dfbbe0b9f&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干扰项解读</a:t>
            </a:r>
            <a:endParaRPr lang="en-US" altLang="zh-CN" sz="2000" dirty="0"/>
          </a:p>
        </p:txBody>
      </p:sp>
      <p:graphicFrame>
        <p:nvGraphicFramePr>
          <p:cNvPr id="144" name="QC_6_AS.656_3#b2f33f313?colgroup=3,36&amp;vja=1&amp;pid=dfbbe0b9f&amp;color=0,0,0&amp;mp=1&amp;vtp=1"/>
          <p:cNvGraphicFramePr>
            <a:graphicFrameLocks noGrp="1"/>
          </p:cNvGraphicFramePr>
          <p:nvPr>
            <p:extLst>
              <p:ext uri="{D42A27DB-BD31-4B8C-83A1-F6EECF244321}">
                <p14:modId xmlns:p14="http://schemas.microsoft.com/office/powerpoint/2010/main" val="1478324201"/>
              </p:ext>
            </p:extLst>
          </p:nvPr>
        </p:nvGraphicFramePr>
        <p:xfrm>
          <a:off x="722376" y="1384124"/>
          <a:ext cx="10725912" cy="3681349"/>
        </p:xfrm>
        <a:graphic>
          <a:graphicData uri="http://schemas.openxmlformats.org/drawingml/2006/table">
            <a:tbl>
              <a:tblPr/>
              <a:tblGrid>
                <a:gridCol w="1161288">
                  <a:extLst>
                    <a:ext uri="{9D8B030D-6E8A-4147-A177-3AD203B41FA5}">
                      <a16:colId xmlns:a16="http://schemas.microsoft.com/office/drawing/2014/main" val="20000"/>
                    </a:ext>
                  </a:extLst>
                </a:gridCol>
                <a:gridCol w="9564624">
                  <a:extLst>
                    <a:ext uri="{9D8B030D-6E8A-4147-A177-3AD203B41FA5}">
                      <a16:colId xmlns:a16="http://schemas.microsoft.com/office/drawing/2014/main" val="20001"/>
                    </a:ext>
                  </a:extLst>
                </a:gridCol>
              </a:tblGrid>
              <a:tr h="817372">
                <a:tc>
                  <a:txBody>
                    <a:bodyPr/>
                    <a:lstStyle/>
                    <a:p>
                      <a:pPr algn="ctr" hangingPunct="0">
                        <a:lnSpc>
                          <a:spcPct val="130000"/>
                        </a:lnSpc>
                      </a:pPr>
                      <a:r>
                        <a:rPr lang="en-US" altLang="zh-CN" sz="2000" b="1" i="0" dirty="0" err="1">
                          <a:solidFill>
                            <a:srgbClr val="385723"/>
                          </a:solidFill>
                          <a:latin typeface="Times New Roman" pitchFamily="34" charset="0"/>
                          <a:ea typeface="微软雅黑" pitchFamily="34" charset="-122"/>
                          <a:cs typeface="Times New Roman" pitchFamily="34" charset="-120"/>
                        </a:rPr>
                        <a:t>干扰项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错误原因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A.传统的。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文章介绍的“矩阵式”种植是一种新颖的园艺设计方法，与传统园艺方式不同。根据第三段中的popularized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style可知，皮特·乌多夫的花园采用了这种种植方式，而且在种植搭配、色彩和形式运用上都有创新。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B.外形奇特的。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文章中仅提到the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sculpture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odd-looking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heads，说明只是花园里种子头雕塑的造型奇特，这只是花园的一个小细节，不能以偏概全地用这个词形容整个花园。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D.保护良好的。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文章中并没有关于花园保护情况的相关描述。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4"/>
                                        </p:tgtEl>
                                        <p:attrNameLst>
                                          <p:attrName>style.visibility</p:attrName>
                                        </p:attrNameLst>
                                      </p:cBhvr>
                                      <p:to>
                                        <p:strVal val="visible"/>
                                      </p:to>
                                    </p:set>
                                    <p:animEffect transition="in" filter="fade">
                                      <p:cBhvr>
                                        <p:cTn id="1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8.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6_BD.657_1#4bf928bd5?vja=1&amp;pid=dfbbe0b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8_1#4bf928bd5.bracket?vja=1&amp;pid=dfbbe0b9f&amp;color=0,0,0&amp;vpa=291&amp;vtp=1"/>
          <p:cNvSpPr/>
          <p:nvPr/>
        </p:nvSpPr>
        <p:spPr>
          <a:xfrm>
            <a:off x="77375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57_2#4bf928bd5.choices?vja=1&amp;pid=dfbbe0b9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WONDERS</a:t>
            </a:r>
            <a:endParaRPr lang="en-US" altLang="zh-CN" sz="2000" dirty="0"/>
          </a:p>
        </p:txBody>
      </p:sp>
      <p:sp>
        <p:nvSpPr>
          <p:cNvPr id="5" name="QC_6_AS.659_1#4bf928bd5?vja=1&amp;pid=dfbbe0b9f&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开篇指出一种新型园艺设计方法——“矩阵式”种植方法，接着介绍其理念、起源、发展、原则和益处，突出了这种种植方式让花园更贴近自然的特点，代表了园艺发展的一种越来越受欢迎的趋势。A项（园艺的未来是自然化的）中的WILD代表自然的、不受过多人工干预的状态，契合“矩阵式”种植方法让自然主导花园的特点，符合文章主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C_6_AS.659_2#4bf928bd5?vja=1&amp;pid=dfbbe0b9f&amp;color=0,0,0&amp;mp=1&amp;vtp=1&amp;bt=1"/>
          <p:cNvSpPr/>
          <p:nvPr/>
        </p:nvSpPr>
        <p:spPr>
          <a:xfrm>
            <a:off x="722376" y="900000"/>
            <a:ext cx="10753344" cy="1875155"/>
          </a:xfrm>
          <a:prstGeom prst="rect">
            <a:avLst/>
          </a:prstGeom>
          <a:noFill/>
          <a:ln/>
        </p:spPr>
        <p:txBody>
          <a:bodyPr wrap="square" lIns="0" tIns="0" rIns="0" bIns="0" rtlCol="0" anchor="t"/>
          <a:lstStyle/>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本题易错选C项（矩阵式花园需要更多打理）。C项中的Matrix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gardens虽然是本文讨论的主题，但“矩阵式”花园的核心理念是让花园中的花木自然生长。根据最后一段中的“Established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matrix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fertilizer,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watering.”可知，成熟的“矩阵式”花园减少了对人类干预的依赖，不需要像传统花园那样给予过多关注。所以C项错误。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84_1#912aac73f?vja=1&amp;pid=3d8cdd1a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Scarcely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endParaRPr lang="en-US" altLang="zh-CN" sz="2000" dirty="0"/>
          </a:p>
        </p:txBody>
      </p:sp>
      <p:sp>
        <p:nvSpPr>
          <p:cNvPr id="3" name="QB_6_AN.85_1#912aac73f.blank?vja=1&amp;pid=3d8cdd1ae&amp;color=0,0,0&amp;vpa=41&amp;vtp=1"/>
          <p:cNvSpPr/>
          <p:nvPr/>
        </p:nvSpPr>
        <p:spPr>
          <a:xfrm>
            <a:off x="1998726"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4" name="QB_6_AS.86_1#912aac73f?vja=1&amp;pid=3d8cdd1ae&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句意为：他刚把地板扫干净，孩子们又把地上踩得到处都是泥巴。hardly/scarcely/barely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和no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均表示“一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”，将no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sooner、hardly、barely、scarcely置于句首时，主句须使用部分倒装结构；从句为一般过去时，所以主句中“打扫地板”这一动作发生在“过去的过去”，时态为过去完成时，即将had提到主语之前。故填had。</a:t>
            </a:r>
            <a:endParaRPr lang="en-US" altLang="zh-CN" sz="2200" dirty="0"/>
          </a:p>
        </p:txBody>
      </p:sp>
      <p:sp>
        <p:nvSpPr>
          <p:cNvPr id="5" name="QB_6_BD.87_1#1a7069f5e?vja=1&amp;pid=3d8cdd1ae&amp;color=0,0,0&amp;vtp=1"/>
          <p:cNvSpPr/>
          <p:nvPr/>
        </p:nvSpPr>
        <p:spPr>
          <a:xfrm>
            <a:off x="722376" y="2887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accent.</a:t>
            </a:r>
            <a:endParaRPr lang="en-US" altLang="zh-CN" sz="2000" dirty="0"/>
          </a:p>
        </p:txBody>
      </p:sp>
      <p:sp>
        <p:nvSpPr>
          <p:cNvPr id="6" name="QB_6_AN.88_1#1a7069f5e.blank?vja=1&amp;pid=3d8cdd1ae&amp;color=0,0,0&amp;vpa=42&amp;vtp=1"/>
          <p:cNvSpPr/>
          <p:nvPr/>
        </p:nvSpPr>
        <p:spPr>
          <a:xfrm>
            <a:off x="7452297" y="2836545"/>
            <a:ext cx="1227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picked</a:t>
            </a:r>
            <a:endParaRPr lang="en-US" altLang="zh-CN" sz="2000" dirty="0"/>
          </a:p>
        </p:txBody>
      </p:sp>
      <p:sp>
        <p:nvSpPr>
          <p:cNvPr id="7" name="QB_6_AS.89_1#1a7069f5e?vja=1&amp;pid=3d8cdd1ae&amp;color=0,0,0&amp;vtp=1"/>
          <p:cNvSpPr/>
          <p:nvPr/>
        </p:nvSpPr>
        <p:spPr>
          <a:xfrm>
            <a:off x="722376" y="3700145"/>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句意为：他在国外完成深造时，已经学会了当地口音。根据时间状语从句By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further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abroad可知，“学会当地口音”发生在过去的过去，应用过去完成时。故填had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picked。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C_6_AS.659_3#4bf928bd5?vja=1&amp;pid=dfbbe0b9f&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659_4#4bf928bd5?vja=1&amp;pid=dfbbe0b9f&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54680" y="1384124"/>
            <a:ext cx="5888736" cy="2852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659_5#4bf928bd5?vja=1&amp;pid=dfbbe0b9f&amp;color=0,0,0&amp;mp=1&amp;vtp=1"/>
          <p:cNvSpPr/>
          <p:nvPr/>
        </p:nvSpPr>
        <p:spPr>
          <a:xfrm>
            <a:off x="722376" y="43686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在矩阵式花园中，具有相似培育需求的植物被组合在一起，以便于它们在地上和地下一起生长，形成一个协同的生态系统，该生态系统既能节约用水，又能抑制杂草的生长。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M_5_BD.660_1#492f08592?vja=1&amp;pid=6bde5917a&amp;color=0,0,0&amp;vtp=1&amp;bt=1"/>
          <p:cNvSpPr/>
          <p:nvPr/>
        </p:nvSpPr>
        <p:spPr>
          <a:xfrm>
            <a:off x="722376" y="900000"/>
            <a:ext cx="10753344" cy="5681853"/>
          </a:xfrm>
          <a:prstGeom prst="rect">
            <a:avLst/>
          </a:prstGeom>
          <a:noFill/>
          <a:ln/>
        </p:spPr>
        <p:txBody>
          <a:bodyPr wrap="square" lIns="0" tIns="0" rIns="0" bIns="0" rtlCol="0" anchor="t"/>
          <a:lstStyle/>
          <a:p>
            <a:pPr algn="just">
              <a:lnSpc>
                <a:spcPct val="120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[湖北华中师大一附中2025高二月考]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reusable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chopsticks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transportation.1.</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endParaRPr lang="en-US" altLang="zh-CN" sz="2000" dirty="0"/>
          </a:p>
          <a:p>
            <a:pPr algn="just">
              <a:lnSpc>
                <a:spcPct val="120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embrace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Silvia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Denaro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Vieira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Francisco,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co-founder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Coexist,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home.2.</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building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endParaRPr lang="en-US" altLang="zh-CN" sz="2000" dirty="0"/>
          </a:p>
          <a:p>
            <a:pPr algn="just">
              <a:lnSpc>
                <a:spcPct val="120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cut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down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energy-efficient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endParaRPr lang="en-US" altLang="zh-CN" sz="2000" dirty="0"/>
          </a:p>
          <a:p>
            <a:pPr algn="just">
              <a:lnSpc>
                <a:spcPct val="120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Silvia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reusable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kitchen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members.4.</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5_AN.661_1#492f08592.blank?vja=1&amp;pid=6bde5917a&amp;color=0,0,0&amp;vpa=292&amp;vtp=1"/>
          <p:cNvSpPr/>
          <p:nvPr/>
        </p:nvSpPr>
        <p:spPr>
          <a:xfrm>
            <a:off x="10021099" y="1986048"/>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M_5_AN.662_1#492f08592.blank?vja=1&amp;pid=6bde5917a&amp;color=0,0,0&amp;vpa=293&amp;vtp=1"/>
          <p:cNvSpPr/>
          <p:nvPr/>
        </p:nvSpPr>
        <p:spPr>
          <a:xfrm>
            <a:off x="4234117" y="3444057"/>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5_AN.663_1#492f08592.blank?vja=1&amp;pid=6bde5917a&amp;color=0,0,0&amp;vpa=294&amp;vtp=1"/>
          <p:cNvSpPr/>
          <p:nvPr/>
        </p:nvSpPr>
        <p:spPr>
          <a:xfrm>
            <a:off x="1468501" y="414360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6" name="QM_5_AN.664_1#492f08592.blank?vja=1&amp;pid=6bde5917a&amp;color=0,0,0&amp;vpa=295&amp;vtp=1"/>
          <p:cNvSpPr/>
          <p:nvPr/>
        </p:nvSpPr>
        <p:spPr>
          <a:xfrm>
            <a:off x="10048939" y="59580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M_5_BD.665_1#492f08592?vja=1&amp;pid=6bde5917a&amp;color=0,0,0&amp;vtp=1&amp;bt=1"/>
          <p:cNvSpPr/>
          <p:nvPr/>
        </p:nvSpPr>
        <p:spPr>
          <a:xfrm>
            <a:off x="722376" y="896113"/>
            <a:ext cx="10753344" cy="4157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Silvia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resistant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take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step</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A.Sustainability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burden.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endParaRPr lang="en-US" altLang="zh-CN" sz="2000" dirty="0"/>
          </a:p>
        </p:txBody>
      </p:sp>
      <p:sp>
        <p:nvSpPr>
          <p:cNvPr id="3" name="QM_5_AN.666_1#492f08592.blank?vja=1&amp;pid=6bde5917a&amp;color=0,0,0&amp;vpa=296&amp;vtp=1"/>
          <p:cNvSpPr/>
          <p:nvPr/>
        </p:nvSpPr>
        <p:spPr>
          <a:xfrm>
            <a:off x="9427909"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EX.667_1#492f08592?vja=1&amp;pid=6bde5917a&amp;color=0,0,0&amp;vtp=1"/>
          <p:cNvSpPr/>
          <p:nvPr/>
        </p:nvSpPr>
        <p:spPr>
          <a:xfrm>
            <a:off x="722376" y="5058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本文是一篇说明文。文章主要介绍了个人如何帮助家人开启可持续生活。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B_6_BD.668_1#a2b563aca?vja=1&amp;pid=492f0859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69_1#a2b563aca.blank?vja=1&amp;pid=492f08592&amp;color=0,0,0&amp;vpa=297&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6_AS.670_1#a2b563aca?vja=1&amp;pid=492f08592&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说明个人正在践行可持续生活方式，下文提出如何让自己的家人也开始践行可持续生活方式，故设空处应承上启下，引出如何让身边的人也过上可持续生活的话题，B项（但你的家人却不是这样）中的But通过转折自然过渡到下文帮助家人践行这种生活方式的主题，符合语境。故选B项。</a:t>
            </a:r>
            <a:endParaRPr lang="en-US" altLang="zh-CN" sz="2200" dirty="0"/>
          </a:p>
        </p:txBody>
      </p:sp>
      <p:sp>
        <p:nvSpPr>
          <p:cNvPr id="5" name="QB_6_BD.671_1#60d911fcf?vja=1&amp;pid=492f08592&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2_1#60d911fcf.blank?vja=1&amp;pid=492f08592&amp;color=0,0,0&amp;vpa=298&amp;vtp=1"/>
          <p:cNvSpPr/>
          <p:nvPr/>
        </p:nvSpPr>
        <p:spPr>
          <a:xfrm>
            <a:off x="1036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673_1#60d911fcf?vja=1&amp;pid=492f08592&amp;color=0,0,0&amp;vtp=1"/>
          <p:cNvSpPr/>
          <p:nvPr/>
        </p:nvSpPr>
        <p:spPr>
          <a:xfrm>
            <a:off x="722376" y="33097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上文指出西尔维娅称有一些方法能让家人践行可持续生活方式。后文“You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habit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time.Reducing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single-use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plastics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beginning.”提到可以一次专注于指出一个习惯，从减少一次性塑料制品开始，并在此基础上逐步推进。因此，设空处应与方法有关，C项（她建议从小事做起）中的She指代空前的Silvia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Denaro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Vieira，starting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small呼应下文的具体建议，符合语境。故选C项。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B_6_BD.674_1#aca06168b?vja=1&amp;pid=492f08592&amp;color=0,0,0&amp;vtp=1&amp;bt=1"/>
          <p:cNvSpPr/>
          <p:nvPr/>
        </p:nvSpPr>
        <p:spPr>
          <a:xfrm>
            <a:off x="722376" y="896113"/>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75_1#aca06168b.blank?vja=1&amp;pid=492f08592&amp;color=0,0,0&amp;vpa=299&amp;vtp=1"/>
          <p:cNvSpPr/>
          <p:nvPr/>
        </p:nvSpPr>
        <p:spPr>
          <a:xfrm>
            <a:off x="1024001" y="858013"/>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676_1#aca06168b?vja=1&amp;pid=492f08592&amp;color=0,0,0&amp;vtp=1"/>
          <p:cNvSpPr/>
          <p:nvPr/>
        </p:nvSpPr>
        <p:spPr>
          <a:xfrm>
            <a:off x="722376" y="1296734"/>
            <a:ext cx="10753344" cy="1458532"/>
          </a:xfrm>
          <a:prstGeom prst="rect">
            <a:avLst/>
          </a:prstGeom>
          <a:noFill/>
          <a:ln/>
        </p:spPr>
        <p:txBody>
          <a:bodyPr wrap="square" lIns="0" tIns="0" rIns="0" bIns="0" rtlCol="0" anchor="t"/>
          <a:lstStyle/>
          <a:p>
            <a:pPr algn="just">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设空处为段落主题句，应概括本段内容。下文“If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members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about.”说明需要根据家人的兴趣或需求调整可持续行为。G项（另一个建议是将可持续行为建立在家人的优先事项上）概括了下文内容，符合语境，其中的your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priorities与下文what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about呼应。故选G项。</a:t>
            </a:r>
            <a:endParaRPr lang="en-US" altLang="zh-CN" sz="2200" dirty="0"/>
          </a:p>
        </p:txBody>
      </p:sp>
      <p:sp>
        <p:nvSpPr>
          <p:cNvPr id="5" name="QB_6_BD.677_1#b08cfeb89?vja=1&amp;pid=492f08592&amp;color=0,0,0&amp;vtp=1"/>
          <p:cNvSpPr/>
          <p:nvPr/>
        </p:nvSpPr>
        <p:spPr>
          <a:xfrm>
            <a:off x="722376" y="27834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8_1#b08cfeb89.blank?vja=1&amp;pid=492f08592&amp;color=0,0,0&amp;vpa=300&amp;vtp=1"/>
          <p:cNvSpPr/>
          <p:nvPr/>
        </p:nvSpPr>
        <p:spPr>
          <a:xfrm>
            <a:off x="1049401" y="2745359"/>
            <a:ext cx="198438"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6_AS.679_1#b08cfeb89?vja=1&amp;pid=492f08592&amp;color=0,0,0&amp;vtp=1"/>
          <p:cNvSpPr/>
          <p:nvPr/>
        </p:nvSpPr>
        <p:spPr>
          <a:xfrm>
            <a:off x="722376" y="3189034"/>
            <a:ext cx="10753344" cy="1099122"/>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介绍了要让事情变得简单，在车里放可重复使用的袋子或在厨房设置简单的垃圾分类流程可以减轻家人的压力，设空处应解释这样做带来的效果。F项（他们可能会觉得这是自然而然的，而不是额外的负担）符合语境，说明简化流程后给家人带来的感受。故选F项。</a:t>
            </a:r>
            <a:endParaRPr lang="en-US" altLang="zh-CN" sz="2200" dirty="0"/>
          </a:p>
        </p:txBody>
      </p:sp>
      <p:sp>
        <p:nvSpPr>
          <p:cNvPr id="8" name="QB_6_BD.680_1#7e573568f?vja=1&amp;pid=492f08592&amp;color=0,0,0&amp;vtp=1"/>
          <p:cNvSpPr/>
          <p:nvPr/>
        </p:nvSpPr>
        <p:spPr>
          <a:xfrm>
            <a:off x="722376" y="43201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681_1#7e573568f.blank?vja=1&amp;pid=492f08592&amp;color=0,0,0&amp;vpa=301&amp;vtp=1"/>
          <p:cNvSpPr/>
          <p:nvPr/>
        </p:nvSpPr>
        <p:spPr>
          <a:xfrm>
            <a:off x="1024001" y="4282059"/>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682_1#7e573568f?vja=1&amp;pid=492f08592&amp;color=0,0,0&amp;vtp=1"/>
          <p:cNvSpPr/>
          <p:nvPr/>
        </p:nvSpPr>
        <p:spPr>
          <a:xfrm>
            <a:off x="722376" y="4725734"/>
            <a:ext cx="10753344" cy="1461834"/>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的核心建议是尊重他人的界限，下文指出如果家人对某个习惯有抵触情绪，要关注困扰他们的问题，而不是强行推进。只有逐渐接受了这种可持续生活方式，他们才能坚持下去。由此可知，设空处应承上启下，说明改变家人的习惯不是短期的目标，而是一个需要时间和策略的长期过程。A项（可持续性是一场持久战）符合语境，强调需要耐心，不要强迫他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M_5_BD.683_1#d829a2af0?vja=1&amp;pid=97fcdce47&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[湖南娄底2025适应性考试]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plateaus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（高原）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Sedona,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（偏心的）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Storyteller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Xingyi,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Bouyei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（染料</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practise</a:t>
            </a:r>
            <a:endParaRPr lang="en-US" altLang="zh-CN" sz="2000" dirty="0"/>
          </a:p>
        </p:txBody>
      </p:sp>
    </p:spTree>
  </p:cSld>
  <p:clrMapOvr>
    <a:masterClrMapping/>
  </p:clrMapOvr>
  <p:transition>
    <p:fade/>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83_1#d829a2af0?vja=1&amp;pid=97fcdce47&amp;color=0,0,0&amp;vtp=1&amp;bt=1">
            <a:extLst>
              <a:ext uri="{FF2B5EF4-FFF2-40B4-BE49-F238E27FC236}">
                <a16:creationId xmlns:a16="http://schemas.microsoft.com/office/drawing/2014/main" id="{2C14AC18-FD10-17A2-0CDB-482FE2709ACA}"/>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weaving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jewellery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livelihood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felt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endParaRPr lang="en-US" altLang="zh-CN" sz="2000" dirty="0"/>
          </a:p>
        </p:txBody>
      </p:sp>
      <p:sp>
        <p:nvSpPr>
          <p:cNvPr id="3" name="QM_5_EX.684_1#d829a2af0?vja=1&amp;pid=97fcdce47&amp;color=0,0,0&amp;vtp=1">
            <a:extLst>
              <a:ext uri="{FF2B5EF4-FFF2-40B4-BE49-F238E27FC236}">
                <a16:creationId xmlns:a16="http://schemas.microsoft.com/office/drawing/2014/main" id="{FC29BA9F-CCB5-656C-A37C-30FCF2F86171}"/>
              </a:ext>
            </a:extLst>
          </p:cNvPr>
          <p:cNvSpPr/>
          <p:nvPr/>
        </p:nvSpPr>
        <p:spPr>
          <a:xfrm>
            <a:off x="722376" y="2814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本文是一篇记叙文。作者通过描述自己在家乡美国亚利桑那州的成长背景，引出对贵州之行的叙述，表达对贵州自然风景、人文传统的深切喜爱与心灵共鸣，以及在贵州感受到的如家一般的亲切和温暖。</a:t>
            </a:r>
            <a:endParaRPr lang="en-US" altLang="zh-CN" sz="2000" dirty="0"/>
          </a:p>
        </p:txBody>
      </p:sp>
    </p:spTree>
    <p:extLst>
      <p:ext uri="{BB962C8B-B14F-4D97-AF65-F5344CB8AC3E}">
        <p14:creationId xmlns:p14="http://schemas.microsoft.com/office/powerpoint/2010/main" val="41647292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C_6_BD.685_1#c55c034dc.choices?vja=1&amp;pid=d829a2af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.commitment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B.home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C.response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.witness</a:t>
            </a:r>
            <a:endParaRPr lang="en-US" altLang="zh-CN" sz="2000" dirty="0"/>
          </a:p>
        </p:txBody>
      </p:sp>
      <p:sp>
        <p:nvSpPr>
          <p:cNvPr id="3" name="QC_6_AN.686_1#c55c034dc.bracket?vja=1&amp;pid=d829a2af0&amp;color=0,0,0&amp;vpa=302&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87_1#c55c034dc?vja=1&amp;pid=d829a2af0&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Arizona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Canyon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plateaus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Sedona、biased以及my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landscapes可知，作者认为自己的家乡拥有最美丽的风景。be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的所在地”，符合语境。故选B项。</a:t>
            </a:r>
            <a:endParaRPr lang="en-US" altLang="zh-CN" sz="2200" dirty="0"/>
          </a:p>
        </p:txBody>
      </p:sp>
      <p:sp>
        <p:nvSpPr>
          <p:cNvPr id="5" name="QC_6_BD.688_1#b6b24480a.choices?vja=1&amp;pid=d829a2af0&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.explore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B.seek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C.experience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.introduce</a:t>
            </a:r>
            <a:endParaRPr lang="en-US" altLang="zh-CN" sz="2000" dirty="0"/>
          </a:p>
        </p:txBody>
      </p:sp>
      <p:sp>
        <p:nvSpPr>
          <p:cNvPr id="6" name="QC_6_AN.689_1#b6b24480a.bracket?vja=1&amp;pid=d829a2af0&amp;color=0,0,0&amp;vpa=303&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690_1#b6b24480a?vja=1&amp;pid=d829a2af0&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explored并结合语境可知，此处指探索贵州。explore意为“探索，考察”，故选A项。</a:t>
            </a:r>
            <a:endParaRPr lang="en-US" altLang="zh-CN" sz="2200" dirty="0"/>
          </a:p>
        </p:txBody>
      </p:sp>
      <p:sp>
        <p:nvSpPr>
          <p:cNvPr id="8" name="QC_6_BD.691_1#0450b9b81.choices?vja=1&amp;pid=d829a2af0&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.beautiful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B.successful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C.crowded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.poor</a:t>
            </a:r>
            <a:endParaRPr lang="en-US" altLang="zh-CN" sz="2000" dirty="0"/>
          </a:p>
        </p:txBody>
      </p:sp>
      <p:sp>
        <p:nvSpPr>
          <p:cNvPr id="9" name="QC_6_AN.692_1#0450b9b81.bracket?vja=1&amp;pid=d829a2af0&amp;color=0,0,0&amp;vpa=304&amp;vtp=1"/>
          <p:cNvSpPr/>
          <p:nvPr/>
        </p:nvSpPr>
        <p:spPr>
          <a:xfrm>
            <a:off x="1176401" y="3723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693_1#0450b9b81?vja=1&amp;pid=d829a2af0&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justice可知，以诗意的语言描述贵州也未能充分展现其魅力，故此处表示贵州十分美丽。故选A项。</a:t>
            </a:r>
            <a:endParaRPr lang="en-US" altLang="zh-CN" sz="2200" dirty="0"/>
          </a:p>
        </p:txBody>
      </p:sp>
      <p:sp>
        <p:nvSpPr>
          <p:cNvPr id="11" name="QC_6_BD.694_1#d27eab22f.choices?vja=1&amp;pid=d829a2af0&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C.desire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.substitute</a:t>
            </a:r>
            <a:endParaRPr lang="en-US" altLang="zh-CN" sz="2000" dirty="0"/>
          </a:p>
        </p:txBody>
      </p:sp>
      <p:sp>
        <p:nvSpPr>
          <p:cNvPr id="12" name="QC_6_AN.695_1#d27eab22f.bracket?vja=1&amp;pid=d829a2af0&amp;color=0,0,0&amp;vpa=305&amp;vtp=1"/>
          <p:cNvSpPr/>
          <p:nvPr/>
        </p:nvSpPr>
        <p:spPr>
          <a:xfrm>
            <a:off x="1176401" y="4955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6_AS.696_1#d27eab22f?vja=1&amp;pid=d829a2af0&amp;color=0,0,0&amp;vtp=1"/>
          <p:cNvSpPr/>
          <p:nvPr/>
        </p:nvSpPr>
        <p:spPr>
          <a:xfrm>
            <a:off x="722376" y="5379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justice可知，以诗意的语言描述也不能展现其魅力，这里表示百闻不如一见，也就是没有什么能代替亲眼所见。substitute意为“代替物”，故选D项。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55&amp;si=155">
    <p:spTree>
      <p:nvGrpSpPr>
        <p:cNvPr id="1" name=""/>
        <p:cNvGrpSpPr/>
        <p:nvPr/>
      </p:nvGrpSpPr>
      <p:grpSpPr>
        <a:xfrm>
          <a:off x="0" y="0"/>
          <a:ext cx="0" cy="0"/>
          <a:chOff x="0" y="0"/>
          <a:chExt cx="0" cy="0"/>
        </a:xfrm>
      </p:grpSpPr>
      <p:sp>
        <p:nvSpPr>
          <p:cNvPr id="2" name="QC_6_BD.697_1#689460d36.choices?vja=1&amp;pid=d829a2af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.compete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C.pretend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.refuse</a:t>
            </a:r>
            <a:endParaRPr lang="en-US" altLang="zh-CN" sz="2000" dirty="0"/>
          </a:p>
        </p:txBody>
      </p:sp>
      <p:sp>
        <p:nvSpPr>
          <p:cNvPr id="3" name="QC_6_AN.698_1#689460d36.bracket?vja=1&amp;pid=d829a2af0&amp;color=0,0,0&amp;vpa=30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699_1#689460d36?vja=1&amp;pid=d829a2af0&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Arizona.”以及后文to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fish可知，此处描述作者一家比赛谁钓到的鱼最大。compete意为“竞争”，故选A项。</a:t>
            </a:r>
            <a:endParaRPr lang="en-US" altLang="zh-CN" sz="2200" dirty="0"/>
          </a:p>
        </p:txBody>
      </p:sp>
      <p:sp>
        <p:nvSpPr>
          <p:cNvPr id="5" name="QC_6_BD.700_1#6b5519f78.choices?vja=1&amp;pid=d829a2af0&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.restarted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B.reviewed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C.recalled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.rethought</a:t>
            </a:r>
            <a:endParaRPr lang="en-US" altLang="zh-CN" sz="2000" dirty="0"/>
          </a:p>
        </p:txBody>
      </p:sp>
      <p:sp>
        <p:nvSpPr>
          <p:cNvPr id="6" name="QC_6_AN.701_1#6b5519f78.bracket?vja=1&amp;pid=d829a2af0&amp;color=0,0,0&amp;vpa=307&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702_1#6b5519f78?vja=1&amp;pid=d829a2af0&amp;color=0,0,0&amp;vtp=1"/>
          <p:cNvSpPr/>
          <p:nvPr/>
        </p:nvSpPr>
        <p:spPr>
          <a:xfrm>
            <a:off x="722376" y="2928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根据后文“sitting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tongue”可知，此处是作者回忆在亚利桑那州钓鱼的情景。故选C项。</a:t>
            </a:r>
            <a:endParaRPr lang="en-US" altLang="zh-CN" sz="2200" dirty="0"/>
          </a:p>
        </p:txBody>
      </p:sp>
      <p:sp>
        <p:nvSpPr>
          <p:cNvPr id="8" name="QC_6_BD.703_1#b8b5ce384.choices?vja=1&amp;pid=d829a2af0&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.nervous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C.excited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.frightened</a:t>
            </a:r>
            <a:endParaRPr lang="en-US" altLang="zh-CN" sz="2000" dirty="0"/>
          </a:p>
        </p:txBody>
      </p:sp>
      <p:sp>
        <p:nvSpPr>
          <p:cNvPr id="9" name="QC_6_AN.704_1#b8b5ce384.bracket?vja=1&amp;pid=d829a2af0&amp;color=0,0,0&amp;vpa=308&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705_1#b8b5ce384?vja=1&amp;pid=d829a2af0&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根据后文mostly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tongue可知，作者通常都无聊得默不作声，表明作者当时是不耐烦的。impatient意为“不耐烦的”，故选B项。</a:t>
            </a:r>
            <a:endParaRPr lang="en-US" altLang="zh-CN" sz="2200" dirty="0"/>
          </a:p>
        </p:txBody>
      </p:sp>
      <p:sp>
        <p:nvSpPr>
          <p:cNvPr id="11" name="QC_6_BD.706_1#0fdb0003a.choices?vja=1&amp;pid=d829a2af0&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B.walking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.climbing</a:t>
            </a:r>
            <a:endParaRPr lang="en-US" altLang="zh-CN" sz="2000" dirty="0"/>
          </a:p>
        </p:txBody>
      </p:sp>
      <p:sp>
        <p:nvSpPr>
          <p:cNvPr id="12" name="QC_6_AN.707_1#0fdb0003a.bracket?vja=1&amp;pid=d829a2af0&amp;color=0,0,0&amp;vpa=309&amp;vtp=1"/>
          <p:cNvSpPr/>
          <p:nvPr/>
        </p:nvSpPr>
        <p:spPr>
          <a:xfrm>
            <a:off x="1176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6_AS.708_1#0fdb0003a?vja=1&amp;pid=d829a2af0&amp;color=0,0,0&amp;vtp=1"/>
          <p:cNvSpPr/>
          <p:nvPr/>
        </p:nvSpPr>
        <p:spPr>
          <a:xfrm>
            <a:off x="722376" y="5351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Wanfeng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Lake可知，在湖上进行的活动应是划船。故选A项。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C_6_BD.709_1#138f3ad99.choices?vja=1&amp;pid=d829a2af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feasting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3" name="QC_6_AN.710_1#138f3ad99.bracket?vja=1&amp;pid=d829a2af0&amp;color=0,0,0&amp;vpa=310&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11_1#138f3ad99?vja=1&amp;pid=d829a2af0&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silence”可知，作者湖上泛舟，途中小憩时，应是尽情享受群山秀色。feast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on意为“尽情享用；饱餐”，此处引申为“尽情享受”，故选A项。take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up意为“占用，开始从事”；go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with意为“继续做”；write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down意为“写下”。</a:t>
            </a:r>
            <a:endParaRPr lang="en-US" altLang="zh-CN" sz="2200" dirty="0"/>
          </a:p>
        </p:txBody>
      </p:sp>
      <p:sp>
        <p:nvSpPr>
          <p:cNvPr id="5" name="QC_6_BD.712_1#c133c1233.choices?vja=1&amp;pid=d829a2af0&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B.purchased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C.produced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.chosen</a:t>
            </a:r>
            <a:endParaRPr lang="en-US" altLang="zh-CN" sz="2000" dirty="0"/>
          </a:p>
        </p:txBody>
      </p:sp>
      <p:sp>
        <p:nvSpPr>
          <p:cNvPr id="6" name="QC_6_AN.713_1#c133c1233.bracket?vja=1&amp;pid=d829a2af0&amp;color=0,0,0&amp;vpa=311&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714_1#c133c1233?vja=1&amp;pid=d829a2af0&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blankets可知，布依族应是用从当地植物中提取的染料来制作衣服和毯子。produce意为“制作；生产”，故选C项。</a:t>
            </a:r>
            <a:endParaRPr lang="en-US" altLang="zh-CN" sz="2200" dirty="0"/>
          </a:p>
        </p:txBody>
      </p:sp>
      <p:sp>
        <p:nvSpPr>
          <p:cNvPr id="8" name="QC_6_BD.715_1#16363ce3d.choices?vja=1&amp;pid=d829a2af0&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hand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endParaRPr lang="en-US" altLang="zh-CN" sz="2000" dirty="0"/>
          </a:p>
        </p:txBody>
      </p:sp>
      <p:sp>
        <p:nvSpPr>
          <p:cNvPr id="9" name="QC_6_AN.716_1#16363ce3d.bracket?vja=1&amp;pid=d829a2af0&amp;color=0,0,0&amp;vpa=312&amp;vtp=1"/>
          <p:cNvSpPr/>
          <p:nvPr/>
        </p:nvSpPr>
        <p:spPr>
          <a:xfrm>
            <a:off x="1294003"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717_1#16363ce3d?vja=1&amp;pid=d829a2af0&amp;color=0,0,0&amp;vtp=1"/>
          <p:cNvSpPr/>
          <p:nvPr/>
        </p:nvSpPr>
        <p:spPr>
          <a:xfrm>
            <a:off x="722376" y="4541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根据后文tradition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grandchildren可知，当地的老人应是维持这一传统，将其传给后代。pass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传给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6_BD.90_1#c3d33b285?vja=1&amp;pid=9d91fa5db&amp;color=0,0,0&amp;vtp=1&amp;bt=1"/>
          <p:cNvSpPr/>
          <p:nvPr/>
        </p:nvSpPr>
        <p:spPr>
          <a:xfrm>
            <a:off x="722376" y="896112"/>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first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mammal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（道德）.</a:t>
            </a:r>
            <a:endParaRPr lang="en-US" altLang="zh-CN" sz="2000" dirty="0"/>
          </a:p>
          <a:p>
            <a:pPr algn="just">
              <a:lnSpc>
                <a:spcPct val="125000"/>
              </a:lnSpc>
            </a:pPr>
            <a:endParaRPr lang="en-US" altLang="zh-CN" sz="2000" dirty="0"/>
          </a:p>
        </p:txBody>
      </p:sp>
      <p:sp>
        <p:nvSpPr>
          <p:cNvPr id="3" name="QM_6_AN.91_1#c3d33b285.blank?vja=1&amp;pid=9d91fa5db&amp;color=0,0,0&amp;vpa=43&amp;vtp=1"/>
          <p:cNvSpPr/>
          <p:nvPr/>
        </p:nvSpPr>
        <p:spPr>
          <a:xfrm>
            <a:off x="947801" y="1607312"/>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successfully</a:t>
            </a:r>
            <a:endParaRPr lang="en-US" altLang="zh-CN" sz="2000" dirty="0"/>
          </a:p>
        </p:txBody>
      </p:sp>
      <p:sp>
        <p:nvSpPr>
          <p:cNvPr id="4" name="QM_6_AN.92_1#c3d33b285.blank?vja=1&amp;pid=9d91fa5db&amp;color=0,0,0&amp;vpa=44&amp;vtp=1"/>
          <p:cNvSpPr/>
          <p:nvPr/>
        </p:nvSpPr>
        <p:spPr>
          <a:xfrm>
            <a:off x="7217283" y="2001012"/>
            <a:ext cx="1946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cloned</a:t>
            </a:r>
            <a:endParaRPr lang="en-US" altLang="zh-CN" sz="2000" dirty="0"/>
          </a:p>
        </p:txBody>
      </p:sp>
      <p:sp>
        <p:nvSpPr>
          <p:cNvPr id="5" name="QM_6_AN.93_1#c3d33b285.blank?vja=1&amp;pid=9d91fa5db&amp;color=0,0,0&amp;vpa=45&amp;vtp=1"/>
          <p:cNvSpPr/>
          <p:nvPr/>
        </p:nvSpPr>
        <p:spPr>
          <a:xfrm>
            <a:off x="5067808" y="2382012"/>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included</a:t>
            </a:r>
            <a:endParaRPr lang="en-US" altLang="zh-CN" sz="2000" dirty="0"/>
          </a:p>
        </p:txBody>
      </p:sp>
      <p:sp>
        <p:nvSpPr>
          <p:cNvPr id="6" name="QM_6_AN.94_1#c3d33b285.blank?vja=1&amp;pid=9d91fa5db&amp;color=0,0,0&amp;vpa=46&amp;vtp=1"/>
          <p:cNvSpPr/>
          <p:nvPr/>
        </p:nvSpPr>
        <p:spPr>
          <a:xfrm>
            <a:off x="7476871" y="3144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6_AN.95_1#c3d33b285.blank?vja=1&amp;pid=9d91fa5db&amp;color=0,0,0&amp;vpa=47&amp;vtp=1"/>
          <p:cNvSpPr/>
          <p:nvPr/>
        </p:nvSpPr>
        <p:spPr>
          <a:xfrm>
            <a:off x="6777673" y="3525012"/>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8" name="QM_6_AN.96_1#c3d33b285.blank?vja=1&amp;pid=9d91fa5db&amp;color=0,0,0&amp;vpa=48&amp;vtp=1"/>
          <p:cNvSpPr/>
          <p:nvPr/>
        </p:nvSpPr>
        <p:spPr>
          <a:xfrm>
            <a:off x="5819839" y="3906012"/>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
        <p:nvSpPr>
          <p:cNvPr id="9" name="QM_6_AN.97_1#c3d33b285.blank?vja=1&amp;pid=9d91fa5db&amp;color=0,0,0&amp;vpa=49&amp;vtp=1"/>
          <p:cNvSpPr/>
          <p:nvPr/>
        </p:nvSpPr>
        <p:spPr>
          <a:xfrm>
            <a:off x="998601" y="4668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C_6_BD.718_1#34d64f4c5.choices?vja=1&amp;pid=d829a2af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B.decorate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C.fill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.furnish</a:t>
            </a:r>
            <a:endParaRPr lang="en-US" altLang="zh-CN" sz="2000" dirty="0"/>
          </a:p>
        </p:txBody>
      </p:sp>
      <p:sp>
        <p:nvSpPr>
          <p:cNvPr id="3" name="QC_6_AN.719_1#34d64f4c5.bracket?vja=1&amp;pid=d829a2af0&amp;color=0,0,0&amp;vpa=313&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720_1#34d64f4c5?vja=1&amp;pid=d829a2af0&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jewellery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pottery”可知，作者的母亲用绘画、珠宝和陶器来装饰家里。decorate意为“装饰”，故选B项。furnish意为“在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处布置家具”。</a:t>
            </a:r>
            <a:endParaRPr lang="en-US" altLang="zh-CN" sz="2200" dirty="0"/>
          </a:p>
        </p:txBody>
      </p:sp>
      <p:sp>
        <p:nvSpPr>
          <p:cNvPr id="5" name="QC_6_BD.721_1#29dd8544a.choices?vja=1&amp;pid=d829a2af0&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.complicated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B.stylish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C.outdated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.ancient</a:t>
            </a:r>
            <a:endParaRPr lang="en-US" altLang="zh-CN" sz="2000" dirty="0"/>
          </a:p>
        </p:txBody>
      </p:sp>
      <p:sp>
        <p:nvSpPr>
          <p:cNvPr id="6" name="QC_6_AN.722_1#29dd8544a.bracket?vja=1&amp;pid=d829a2af0&amp;color=0,0,0&amp;vpa=314&amp;vtp=1"/>
          <p:cNvSpPr/>
          <p:nvPr/>
        </p:nvSpPr>
        <p:spPr>
          <a:xfrm>
            <a:off x="1303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723_1#29dd8544a?vja=1&amp;pid=d829a2af0&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根据前文lasting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centuries和空后内容可知，那些延续了几个世纪的设计图案蕴含着岁月沉淀的智慧，此处强调其历史的厚重。ancient意为“古老的”，故选D项。stylish意为“时髦的”；outdated意为“过时的”。</a:t>
            </a:r>
            <a:endParaRPr lang="en-US" altLang="zh-CN" sz="2200" dirty="0"/>
          </a:p>
        </p:txBody>
      </p:sp>
      <p:sp>
        <p:nvSpPr>
          <p:cNvPr id="8" name="QC_6_BD.724_1#651393d08.choices?vja=1&amp;pid=d829a2af0&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.failed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B.hesitated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C.managed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.attempted</a:t>
            </a:r>
            <a:endParaRPr lang="en-US" altLang="zh-CN" sz="2000" dirty="0"/>
          </a:p>
        </p:txBody>
      </p:sp>
      <p:sp>
        <p:nvSpPr>
          <p:cNvPr id="9" name="QC_6_AN.725_1#651393d08.bracket?vja=1&amp;pid=d829a2af0&amp;color=0,0,0&amp;vpa=315&amp;vtp=1"/>
          <p:cNvSpPr/>
          <p:nvPr/>
        </p:nvSpPr>
        <p:spPr>
          <a:xfrm>
            <a:off x="1303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26_1#651393d08?vja=1&amp;pid=d829a2af0&amp;color=0,0,0&amp;vtp=1"/>
          <p:cNvSpPr/>
          <p:nvPr/>
        </p:nvSpPr>
        <p:spPr>
          <a:xfrm>
            <a:off x="722376" y="4147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need.”可知，作者觉得拥有了所需要的一切，所以是成功地组建了自己的家庭，开创了事业，并奠定了生活根基。manage意为“设法完成”，故选C项。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1.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C_6_BD.727_1#b637e98b8.choices?vja=1&amp;pid=d829a2af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control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endParaRPr lang="en-US" altLang="zh-CN" sz="2000" dirty="0"/>
          </a:p>
        </p:txBody>
      </p:sp>
      <p:sp>
        <p:nvSpPr>
          <p:cNvPr id="3" name="QC_6_AN.728_1#b637e98b8.bracket?vja=1&amp;pid=d829a2af0&amp;color=0,0,0&amp;vpa=316&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29_1#b637e98b8?vja=1&amp;pid=d829a2af0&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home并结合选项可知，回到家应是感到自在。at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ease意为“舒适，自由自在”，故选A项。under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pressure意为“在压力下”；in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control意为“在掌控之中”；in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pain意为“处于痛苦中”。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M_5_BD.730_1#39c0aec32?vja=1&amp;pid=95162a31e&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[重庆市2025质量检测]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Sichuan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Jiakun,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Pritzker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Alejandro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Aravena,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Pritzker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places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Jiakun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Chengdu.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acclaim.“While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density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lack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endParaRPr lang="en-US" altLang="zh-CN" sz="2000" dirty="0"/>
          </a:p>
        </p:txBody>
      </p:sp>
      <p:sp>
        <p:nvSpPr>
          <p:cNvPr id="3" name="QM_5_AN.731_1#39c0aec32.blank?vja=1&amp;pid=95162a31e&amp;color=0,0,0&amp;vpa=317&amp;vtp=1"/>
          <p:cNvSpPr/>
          <p:nvPr/>
        </p:nvSpPr>
        <p:spPr>
          <a:xfrm>
            <a:off x="8743188" y="1230200"/>
            <a:ext cx="1509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changed</a:t>
            </a:r>
            <a:endParaRPr lang="en-US" altLang="zh-CN" sz="2000" dirty="0"/>
          </a:p>
        </p:txBody>
      </p:sp>
      <p:sp>
        <p:nvSpPr>
          <p:cNvPr id="4" name="QM_5_AN.732_1#39c0aec32.blank?vja=1&amp;pid=95162a31e&amp;color=0,0,0&amp;vpa=318&amp;vtp=1"/>
          <p:cNvSpPr/>
          <p:nvPr/>
        </p:nvSpPr>
        <p:spPr>
          <a:xfrm>
            <a:off x="10264839" y="2004900"/>
            <a:ext cx="1112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receive</a:t>
            </a:r>
            <a:endParaRPr lang="en-US" altLang="zh-CN" sz="2000" dirty="0"/>
          </a:p>
        </p:txBody>
      </p:sp>
      <p:sp>
        <p:nvSpPr>
          <p:cNvPr id="5" name="QM_5_AN.733_1#39c0aec32.blank?vja=1&amp;pid=95162a31e&amp;color=0,0,0&amp;vpa=319&amp;vtp=1"/>
          <p:cNvSpPr/>
          <p:nvPr/>
        </p:nvSpPr>
        <p:spPr>
          <a:xfrm>
            <a:off x="960501" y="3528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6" name="QM_5_AN.734_1#39c0aec32.blank?vja=1&amp;pid=95162a31e&amp;color=0,0,0&amp;vpa=320&amp;vtp=1"/>
          <p:cNvSpPr/>
          <p:nvPr/>
        </p:nvSpPr>
        <p:spPr>
          <a:xfrm>
            <a:off x="2235899" y="3909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M_5_AN.735_1#39c0aec32.blank?vja=1&amp;pid=95162a31e&amp;color=0,0,0&amp;vpa=321&amp;vtp=1"/>
          <p:cNvSpPr/>
          <p:nvPr/>
        </p:nvSpPr>
        <p:spPr>
          <a:xfrm>
            <a:off x="935101" y="4671900"/>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8" name="QM_5_AN.736_1#39c0aec32.blank?vja=1&amp;pid=95162a31e&amp;color=0,0,0&amp;vpa=322&amp;vtp=1"/>
          <p:cNvSpPr/>
          <p:nvPr/>
        </p:nvSpPr>
        <p:spPr>
          <a:xfrm>
            <a:off x="3478276" y="5433900"/>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sustainable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30_1#39c0aec32?vja=1&amp;pid=95162a31e&amp;color=0,0,0&amp;vtp=1&amp;bt=1">
            <a:extLst>
              <a:ext uri="{FF2B5EF4-FFF2-40B4-BE49-F238E27FC236}">
                <a16:creationId xmlns:a16="http://schemas.microsoft.com/office/drawing/2014/main" id="{8901F18A-F87F-497E-8F4B-15FB1F2F1657}"/>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space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Jiakun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density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cohabitation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（共栖）,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five-storey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building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pedestrians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serves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viewed.</a:t>
            </a:r>
            <a:endParaRPr lang="en-US" altLang="zh-CN" sz="2000" dirty="0"/>
          </a:p>
        </p:txBody>
      </p:sp>
      <p:sp>
        <p:nvSpPr>
          <p:cNvPr id="3" name="QM_5_EX.741_1#39c0aec32?vja=1&amp;pid=95162a31e&amp;color=0,0,0&amp;vtp=1">
            <a:extLst>
              <a:ext uri="{FF2B5EF4-FFF2-40B4-BE49-F238E27FC236}">
                <a16:creationId xmlns:a16="http://schemas.microsoft.com/office/drawing/2014/main" id="{A4C95670-D912-2573-2AC8-FC06E7F9F6AD}"/>
              </a:ext>
            </a:extLst>
          </p:cNvPr>
          <p:cNvSpPr/>
          <p:nvPr/>
        </p:nvSpPr>
        <p:spPr>
          <a:xfrm>
            <a:off x="722376" y="3957447"/>
            <a:ext cx="10753344" cy="1113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报道了中国建筑师刘家琨荣获2025年普利兹克建筑奖，并阐述了他的建筑理念，即通过人文主义设计模糊公共与私人空间的界限，以平衡城市密度与生活质量，其代表作“西村大院”便是这一理念的体现。</a:t>
            </a:r>
            <a:endParaRPr lang="en-US" altLang="zh-CN" sz="2000" dirty="0"/>
          </a:p>
        </p:txBody>
      </p:sp>
      <p:sp>
        <p:nvSpPr>
          <p:cNvPr id="4" name="QM_5_AN.737_1#39c0aec32.blank?vja=1&amp;pid=95162a31e&amp;color=0,0,0&amp;vpa=323&amp;vtp=1">
            <a:extLst>
              <a:ext uri="{FF2B5EF4-FFF2-40B4-BE49-F238E27FC236}">
                <a16:creationId xmlns:a16="http://schemas.microsoft.com/office/drawing/2014/main" id="{14B491B0-0BCA-4710-B3CB-A7D1CBC1A863}"/>
              </a:ext>
            </a:extLst>
          </p:cNvPr>
          <p:cNvSpPr/>
          <p:nvPr/>
        </p:nvSpPr>
        <p:spPr>
          <a:xfrm>
            <a:off x="998601" y="1230200"/>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principles</a:t>
            </a:r>
            <a:endParaRPr lang="en-US" altLang="zh-CN" sz="2000" dirty="0"/>
          </a:p>
        </p:txBody>
      </p:sp>
      <p:sp>
        <p:nvSpPr>
          <p:cNvPr id="5" name="QM_5_AN.738_1#39c0aec32.blank?vja=1&amp;pid=95162a31e&amp;color=0,0,0&amp;vpa=324&amp;vtp=1">
            <a:extLst>
              <a:ext uri="{FF2B5EF4-FFF2-40B4-BE49-F238E27FC236}">
                <a16:creationId xmlns:a16="http://schemas.microsoft.com/office/drawing/2014/main" id="{4F0DC703-BB8D-A98B-F503-5BBF551C6AE3}"/>
              </a:ext>
            </a:extLst>
          </p:cNvPr>
          <p:cNvSpPr/>
          <p:nvPr/>
        </p:nvSpPr>
        <p:spPr>
          <a:xfrm>
            <a:off x="1481201" y="1992200"/>
            <a:ext cx="1238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Particularly</a:t>
            </a:r>
            <a:endParaRPr lang="en-US" altLang="zh-CN" sz="2000" dirty="0"/>
          </a:p>
        </p:txBody>
      </p:sp>
      <p:sp>
        <p:nvSpPr>
          <p:cNvPr id="6" name="QM_5_AN.739_1#39c0aec32.blank?vja=1&amp;pid=95162a31e&amp;color=0,0,0&amp;vpa=325&amp;vtp=1">
            <a:extLst>
              <a:ext uri="{FF2B5EF4-FFF2-40B4-BE49-F238E27FC236}">
                <a16:creationId xmlns:a16="http://schemas.microsoft.com/office/drawing/2014/main" id="{573F16A7-2DBF-5611-00CA-3F05E9D92A68}"/>
              </a:ext>
            </a:extLst>
          </p:cNvPr>
          <p:cNvSpPr/>
          <p:nvPr/>
        </p:nvSpPr>
        <p:spPr>
          <a:xfrm>
            <a:off x="1937703" y="2373200"/>
            <a:ext cx="1016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wrapping</a:t>
            </a:r>
            <a:endParaRPr lang="en-US" altLang="zh-CN" sz="2000" dirty="0"/>
          </a:p>
        </p:txBody>
      </p:sp>
      <p:sp>
        <p:nvSpPr>
          <p:cNvPr id="7" name="QM_5_AN.740_1#39c0aec32.blank?vja=1&amp;pid=95162a31e&amp;color=0,0,0&amp;vpa=326&amp;vtp=1">
            <a:extLst>
              <a:ext uri="{FF2B5EF4-FFF2-40B4-BE49-F238E27FC236}">
                <a16:creationId xmlns:a16="http://schemas.microsoft.com/office/drawing/2014/main" id="{59DF9B97-144B-A4C2-2C84-8C7A53569969}"/>
              </a:ext>
            </a:extLst>
          </p:cNvPr>
          <p:cNvSpPr/>
          <p:nvPr/>
        </p:nvSpPr>
        <p:spPr>
          <a:xfrm>
            <a:off x="1845628" y="3147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Tree>
    <p:extLst>
      <p:ext uri="{BB962C8B-B14F-4D97-AF65-F5344CB8AC3E}">
        <p14:creationId xmlns:p14="http://schemas.microsoft.com/office/powerpoint/2010/main" val="9115088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B_6_BD.742_1#176de9a0c?vja=1&amp;pid=39c0aec3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3" name="QB_6_AN.743_1#176de9a0c.blank?vja=1&amp;pid=39c0aec32&amp;color=0,0,0&amp;vpa=327&amp;vtp=1"/>
          <p:cNvSpPr/>
          <p:nvPr/>
        </p:nvSpPr>
        <p:spPr>
          <a:xfrm>
            <a:off x="1024001" y="845313"/>
            <a:ext cx="1509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changed</a:t>
            </a:r>
            <a:endParaRPr lang="en-US" altLang="zh-CN" sz="2000" dirty="0"/>
          </a:p>
        </p:txBody>
      </p:sp>
      <p:sp>
        <p:nvSpPr>
          <p:cNvPr id="4" name="QB_6_AS.744_1#176de9a0c?vja=1&amp;pid=39c0aec32&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句意为：四川省成都市有许多引人注目的建筑，它们在过去几年里改变了那种印象。设空处作谓语。根据时间状语over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years可知，句子应用现在完成时；主语Many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remarkable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buildings是复数概念，助动词用have。故填have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changed。</a:t>
            </a:r>
            <a:endParaRPr lang="en-US" altLang="zh-CN" sz="2200" dirty="0"/>
          </a:p>
        </p:txBody>
      </p:sp>
      <p:sp>
        <p:nvSpPr>
          <p:cNvPr id="5" name="QB_6_BD.745_1#85bd8e306?vja=1&amp;pid=39c0aec32&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6_AN.746_1#85bd8e306.blank?vja=1&amp;pid=39c0aec32&amp;color=0,0,0&amp;vpa=328&amp;vtp=1"/>
          <p:cNvSpPr/>
          <p:nvPr/>
        </p:nvSpPr>
        <p:spPr>
          <a:xfrm>
            <a:off x="1036701" y="2453259"/>
            <a:ext cx="1112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receive</a:t>
            </a:r>
            <a:endParaRPr lang="en-US" altLang="zh-CN" sz="2000" dirty="0"/>
          </a:p>
        </p:txBody>
      </p:sp>
      <p:sp>
        <p:nvSpPr>
          <p:cNvPr id="7" name="QB_6_AS.747_1#85bd8e306?vja=1&amp;pid=39c0aec32&amp;color=0,0,0&amp;vtp=1"/>
          <p:cNvSpPr/>
          <p:nvPr/>
        </p:nvSpPr>
        <p:spPr>
          <a:xfrm>
            <a:off x="722376" y="2916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句意为：他是第二位获得该行业最高荣誉的中国建筑师。设空处为非谓语动词作后置定语，修饰architect。当名词被序数词（the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second等）修饰时，其后常用不定式作定语。故填to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a:t>
            </a:r>
            <a:endParaRPr lang="en-US" altLang="zh-CN" sz="2200" dirty="0"/>
          </a:p>
        </p:txBody>
      </p:sp>
      <p:sp>
        <p:nvSpPr>
          <p:cNvPr id="8" name="QB_6_BD.748_1#9f81a5edd?vja=1&amp;pid=39c0aec32&amp;color=0,0,0&amp;vtp=1"/>
          <p:cNvSpPr/>
          <p:nvPr/>
        </p:nvSpPr>
        <p:spPr>
          <a:xfrm>
            <a:off x="722376" y="4091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749_1#9f81a5edd.blank?vja=1&amp;pid=39c0aec32&amp;color=0,0,0&amp;vpa=329&amp;vtp=1"/>
          <p:cNvSpPr/>
          <p:nvPr/>
        </p:nvSpPr>
        <p:spPr>
          <a:xfrm>
            <a:off x="1024001" y="40534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10" name="QB_6_AS.750_1#9f81a5edd?vja=1&amp;pid=39c0aec32&amp;color=0,0,0&amp;vtp=1"/>
          <p:cNvSpPr/>
          <p:nvPr/>
        </p:nvSpPr>
        <p:spPr>
          <a:xfrm>
            <a:off x="722376" y="4516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普利兹克建筑奖评审团主席亚历杭德罗·阿拉维纳所称赞的是，刘家琨找到了一种方法，能够打造出兼具建筑、景观和公共空间这三种属性的场所。设空处引导限制性定语从句，修饰先行词places，先行词指物，关系词在从句中作主语，故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62&amp;si=162">
    <p:spTree>
      <p:nvGrpSpPr>
        <p:cNvPr id="1" name=""/>
        <p:cNvGrpSpPr/>
        <p:nvPr/>
      </p:nvGrpSpPr>
      <p:grpSpPr>
        <a:xfrm>
          <a:off x="0" y="0"/>
          <a:ext cx="0" cy="0"/>
          <a:chOff x="0" y="0"/>
          <a:chExt cx="0" cy="0"/>
        </a:xfrm>
      </p:grpSpPr>
      <p:sp>
        <p:nvSpPr>
          <p:cNvPr id="2" name="QB_6_BD.751_1#c023417ec?vja=1&amp;pid=39c0aec3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752_1#c023417ec.blank?vja=1&amp;pid=39c0aec32&amp;color=0,0,0&amp;vpa=330&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753_1#c023417ec?vja=1&amp;pid=39c0aec32&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句意为：69岁的刘先生拥有独特的写作与绘画背景，他于1999年创立了家琨建筑设计事务所，目前名下已有30多个完成的项目，其中许多项目都位于他的家乡成都及其周边地区。设空处后的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background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为可数名词单数形式；结合句意可知，此处表示“一种独特的背景”，为泛指，应用不定冠词修饰。unique的发音以辅音音素开头，故填a。</a:t>
            </a:r>
            <a:endParaRPr lang="en-US" altLang="zh-CN" sz="2200" dirty="0"/>
          </a:p>
        </p:txBody>
      </p:sp>
      <p:sp>
        <p:nvSpPr>
          <p:cNvPr id="5" name="QB_6_BD.754_1#072266c3f?vja=1&amp;pid=39c0aec32&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755_1#072266c3f.blank?vja=1&amp;pid=39c0aec32&amp;color=0,0,0&amp;vpa=331&amp;vtp=1"/>
          <p:cNvSpPr/>
          <p:nvPr/>
        </p:nvSpPr>
        <p:spPr>
          <a:xfrm>
            <a:off x="998601" y="2846959"/>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7" name="QB_6_AS.756_1#072266c3f?vja=1&amp;pid=39c0aec32&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句意见上一题解析。此处为“with+宾语+宾补”复合结构，be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为固定搭配，意为“坐落于”，设空处作宾补，故填located。</a:t>
            </a:r>
            <a:endParaRPr lang="en-US" altLang="zh-CN" sz="2200" dirty="0"/>
          </a:p>
        </p:txBody>
      </p:sp>
      <p:sp>
        <p:nvSpPr>
          <p:cNvPr id="8" name="QB_6_BD.757_1#fde644f22?vja=1&amp;pid=39c0aec32&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6_AN.758_1#fde644f22.blank?vja=1&amp;pid=39c0aec32&amp;color=0,0,0&amp;vpa=332&amp;vtp=1"/>
          <p:cNvSpPr/>
          <p:nvPr/>
        </p:nvSpPr>
        <p:spPr>
          <a:xfrm>
            <a:off x="1062101" y="4078859"/>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sustainable</a:t>
            </a:r>
            <a:endParaRPr lang="en-US" altLang="zh-CN" sz="2000" dirty="0"/>
          </a:p>
        </p:txBody>
      </p:sp>
      <p:sp>
        <p:nvSpPr>
          <p:cNvPr id="10" name="QB_6_AS.759_1#fde644f22?vja=1&amp;pid=39c0aec32&amp;color=0,0,0&amp;vtp=1"/>
          <p:cNvSpPr/>
          <p:nvPr/>
        </p:nvSpPr>
        <p:spPr>
          <a:xfrm>
            <a:off x="722376" y="45416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评审团写道：“虽然密度似乎是一种人们生活在一起的更可持续的解决方法，但空间的匮乏通常意味着生活质量的低下。刘家琨通过共同居住的方式重新思考了诸多关于密度的原则，设计出了一种能平衡相互对立力量的机智的解决方案。”设空处在句中作定语，修饰名词solution，应用形容词。故填sustain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sp>
        <p:nvSpPr>
          <p:cNvPr id="2" name="QB_6_BD.760_1#4161b0e8b?vja=1&amp;pid=39c0aec3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6_AN.761_1#4161b0e8b.blank?vja=1&amp;pid=39c0aec32&amp;color=0,0,0&amp;vpa=333&amp;vtp=1"/>
          <p:cNvSpPr/>
          <p:nvPr/>
        </p:nvSpPr>
        <p:spPr>
          <a:xfrm>
            <a:off x="1062101" y="845313"/>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principles</a:t>
            </a:r>
            <a:endParaRPr lang="en-US" altLang="zh-CN" sz="2000" dirty="0"/>
          </a:p>
        </p:txBody>
      </p:sp>
      <p:sp>
        <p:nvSpPr>
          <p:cNvPr id="4" name="QB_6_AS.762_1#4161b0e8b?vja=1&amp;pid=39c0aec3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句意见上一题解析。设空处作动词rethinks的宾语，根据其前的限定词many可知，此处应填名词复数形式。故填principles。</a:t>
            </a:r>
            <a:endParaRPr lang="en-US" altLang="zh-CN" sz="2200" dirty="0"/>
          </a:p>
        </p:txBody>
      </p:sp>
      <p:sp>
        <p:nvSpPr>
          <p:cNvPr id="5" name="QB_6_BD.763_1#4f155ca1c?vja=1&amp;pid=39c0aec32&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64_1#4f155ca1c.blank?vja=1&amp;pid=39c0aec32&amp;color=0,0,0&amp;vpa=334&amp;vtp=1"/>
          <p:cNvSpPr/>
          <p:nvPr/>
        </p:nvSpPr>
        <p:spPr>
          <a:xfrm>
            <a:off x="1036701" y="2072259"/>
            <a:ext cx="1238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Particularly</a:t>
            </a:r>
            <a:endParaRPr lang="en-US" altLang="zh-CN" sz="2000" dirty="0"/>
          </a:p>
        </p:txBody>
      </p:sp>
      <p:sp>
        <p:nvSpPr>
          <p:cNvPr id="7" name="QB_6_AS.765_1#4f155ca1c?vja=1&amp;pid=39c0aec32&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特别值得一提的是，他在成都的“西村大院”项目以一座五层高的建筑为特色，该建筑环绕着整个街区，集结了商店、办公室和社区空间。设空处位于句首，修饰整个句子，作状语，应用副词。故填Particularly。</a:t>
            </a:r>
            <a:endParaRPr lang="en-US" altLang="zh-CN" sz="2200" dirty="0"/>
          </a:p>
        </p:txBody>
      </p:sp>
      <p:sp>
        <p:nvSpPr>
          <p:cNvPr id="8" name="QB_6_BD.766_1#c5c3e30b7?vja=1&amp;pid=39c0aec32&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6_AN.767_1#c5c3e30b7.blank?vja=1&amp;pid=39c0aec32&amp;color=0,0,0&amp;vpa=335&amp;vtp=1"/>
          <p:cNvSpPr/>
          <p:nvPr/>
        </p:nvSpPr>
        <p:spPr>
          <a:xfrm>
            <a:off x="1024001" y="3685159"/>
            <a:ext cx="1016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wrapping</a:t>
            </a:r>
            <a:endParaRPr lang="en-US" altLang="zh-CN" sz="2000" dirty="0"/>
          </a:p>
        </p:txBody>
      </p:sp>
      <p:sp>
        <p:nvSpPr>
          <p:cNvPr id="10" name="QB_6_AS.768_1#c5c3e30b7?vja=1&amp;pid=39c0aec32&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句意见上一题解析。句中已有谓语动词features，设空处应用非谓语动词；wrap与其逻辑主语a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five-storey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building之间为主动关系，故应用现在分词作后置定语。故填wrapping。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B_6_BD.769_1#4e9756f9f?vja=1&amp;pid=39c0aec3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770_1#4e9756f9f.blank?vja=1&amp;pid=39c0aec32&amp;color=0,0,0&amp;vpa=336&amp;vtp=1"/>
          <p:cNvSpPr/>
          <p:nvPr/>
        </p:nvSpPr>
        <p:spPr>
          <a:xfrm>
            <a:off x="1138301" y="858013"/>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4" name="QB_6_AS.771_1#4e9756f9f?vja=1&amp;pid=39c0aec3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句意为：其侧面由交叉的钢质斜坡构成，便于行人和骑行者通行，并且还充当了观景窗的角色，让人能够欣赏到周围的自然景观和建筑环境。serve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as为固定搭配，意为“充当；作</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用”。故填as。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name="Slide 166&amp;si=166">
    <p:spTree>
      <p:nvGrpSpPr>
        <p:cNvPr id="1" name=""/>
        <p:cNvGrpSpPr/>
        <p:nvPr/>
      </p:nvGrpSpPr>
      <p:grpSpPr>
        <a:xfrm>
          <a:off x="0" y="0"/>
          <a:ext cx="0" cy="0"/>
          <a:chOff x="0" y="0"/>
          <a:chExt cx="0" cy="0"/>
        </a:xfrm>
      </p:grpSpPr>
      <p:sp>
        <p:nvSpPr>
          <p:cNvPr id="2" name="QO_5_BD.772_1#1cd6c1a70?vja=1&amp;pid=381d374ff&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[江西省2025高二期末]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battle—waking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gym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disappointing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wrinkles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gym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72_1#1cd6c1a70?vja=1&amp;pid=381d374ff&amp;color=0,0,0&amp;vtp=1&amp;bt=1">
            <a:extLst>
              <a:ext uri="{FF2B5EF4-FFF2-40B4-BE49-F238E27FC236}">
                <a16:creationId xmlns:a16="http://schemas.microsoft.com/office/drawing/2014/main" id="{D0CB13A0-AAD9-CAEA-E522-968D6E312428}"/>
              </a:ext>
            </a:extLst>
          </p:cNvPr>
          <p:cNvSpPr/>
          <p:nvPr/>
        </p:nvSpPr>
        <p:spPr>
          <a:xfrm>
            <a:off x="722376" y="900000"/>
            <a:ext cx="10753344" cy="3776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calmly.“Thirty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diagnosed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flexibly.“The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a:t>
            </a:r>
            <a:endParaRPr lang="en-US" altLang="zh-CN" sz="2000" dirty="0"/>
          </a:p>
        </p:txBody>
      </p:sp>
    </p:spTree>
    <p:extLst>
      <p:ext uri="{BB962C8B-B14F-4D97-AF65-F5344CB8AC3E}">
        <p14:creationId xmlns:p14="http://schemas.microsoft.com/office/powerpoint/2010/main" val="86496551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0_1#c3d33b285?vja=1&amp;pid=9d91fa5db&amp;color=0,0,0&amp;vtp=1&amp;bt=1">
            <a:extLst>
              <a:ext uri="{FF2B5EF4-FFF2-40B4-BE49-F238E27FC236}">
                <a16:creationId xmlns:a16="http://schemas.microsoft.com/office/drawing/2014/main" id="{31BDAE2D-B4B9-F217-90CF-A3347019C5BE}"/>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cloning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Einstein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a:t>
            </a:r>
            <a:endParaRPr lang="en-US" altLang="zh-CN" sz="2000" dirty="0"/>
          </a:p>
        </p:txBody>
      </p:sp>
      <p:sp>
        <p:nvSpPr>
          <p:cNvPr id="3" name="QM_6_AN.98_1#c3d33b285.blank?vja=1&amp;pid=9d91fa5db&amp;color=0,0,0&amp;vpa=50&amp;vtp=1">
            <a:extLst>
              <a:ext uri="{FF2B5EF4-FFF2-40B4-BE49-F238E27FC236}">
                <a16:creationId xmlns:a16="http://schemas.microsoft.com/office/drawing/2014/main" id="{209CD683-F8A2-3604-54AA-C170F4AE8B68}"/>
              </a:ext>
            </a:extLst>
          </p:cNvPr>
          <p:cNvSpPr/>
          <p:nvPr/>
        </p:nvSpPr>
        <p:spPr>
          <a:xfrm>
            <a:off x="7890891" y="861900"/>
            <a:ext cx="1382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advanced</a:t>
            </a:r>
            <a:endParaRPr lang="en-US" altLang="zh-CN" sz="2000" dirty="0"/>
          </a:p>
        </p:txBody>
      </p:sp>
      <p:sp>
        <p:nvSpPr>
          <p:cNvPr id="4" name="QM_6_AN.99_1#c3d33b285.blank?vja=1&amp;pid=9d91fa5db&amp;color=0,0,0&amp;vpa=51&amp;vtp=1">
            <a:extLst>
              <a:ext uri="{FF2B5EF4-FFF2-40B4-BE49-F238E27FC236}">
                <a16:creationId xmlns:a16="http://schemas.microsoft.com/office/drawing/2014/main" id="{29EFDADB-0ADD-DD2D-FBB1-ACAC37947A61}"/>
              </a:ext>
            </a:extLst>
          </p:cNvPr>
          <p:cNvSpPr/>
          <p:nvPr/>
        </p:nvSpPr>
        <p:spPr>
          <a:xfrm>
            <a:off x="10230358" y="1242900"/>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a:t>
            </a:r>
            <a:endParaRPr lang="en-US" altLang="zh-CN" sz="2000" dirty="0"/>
          </a:p>
        </p:txBody>
      </p:sp>
      <p:sp>
        <p:nvSpPr>
          <p:cNvPr id="5" name="QM_6_AN.100_1#c3d33b285.blank?vja=1&amp;pid=9d91fa5db&amp;color=0,0,0&amp;vpa=52&amp;vtp=1">
            <a:extLst>
              <a:ext uri="{FF2B5EF4-FFF2-40B4-BE49-F238E27FC236}">
                <a16:creationId xmlns:a16="http://schemas.microsoft.com/office/drawing/2014/main" id="{43C706E2-D524-93DF-E0AA-D9C1FE0F7BBB}"/>
              </a:ext>
            </a:extLst>
          </p:cNvPr>
          <p:cNvSpPr/>
          <p:nvPr/>
        </p:nvSpPr>
        <p:spPr>
          <a:xfrm>
            <a:off x="8759571" y="1611200"/>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Tree>
    <p:extLst>
      <p:ext uri="{BB962C8B-B14F-4D97-AF65-F5344CB8AC3E}">
        <p14:creationId xmlns:p14="http://schemas.microsoft.com/office/powerpoint/2010/main" val="14611134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67&amp;si=167">
    <p:spTree>
      <p:nvGrpSpPr>
        <p:cNvPr id="1" name=""/>
        <p:cNvGrpSpPr/>
        <p:nvPr/>
      </p:nvGrpSpPr>
      <p:grpSpPr>
        <a:xfrm>
          <a:off x="0" y="0"/>
          <a:ext cx="0" cy="0"/>
          <a:chOff x="0" y="0"/>
          <a:chExt cx="0" cy="0"/>
        </a:xfrm>
      </p:grpSpPr>
      <p:sp>
        <p:nvSpPr>
          <p:cNvPr id="2" name="QO_5_BD.772_2#1cd6c1a70?vja=0&amp;pid=381d374ff&amp;color=0,0,0&amp;mp=1&amp;vtp=1&amp;bt=1"/>
          <p:cNvSpPr/>
          <p:nvPr/>
        </p:nvSpPr>
        <p:spPr>
          <a:xfrm>
            <a:off x="722376" y="896112"/>
            <a:ext cx="10753344" cy="1875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Saturday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a:t>
            </a:r>
            <a:endParaRPr lang="en-US" altLang="zh-CN" sz="2000" dirty="0"/>
          </a:p>
        </p:txBody>
      </p:sp>
    </p:spTree>
  </p:cSld>
  <p:clrMapOvr>
    <a:masterClrMapping/>
  </p:clrMapOvr>
  <p:transition>
    <p:fade/>
  </p:transition>
</p:sld>
</file>

<file path=ppt/slides/slide161.xml><?xml version="1.0" encoding="utf-8"?>
<p:sld xmlns:a="http://schemas.openxmlformats.org/drawingml/2006/main" xmlns:r="http://schemas.openxmlformats.org/officeDocument/2006/relationships" xmlns:p="http://schemas.openxmlformats.org/presentationml/2006/main">
  <p:cSld name="Slide 169&amp;si=169">
    <p:spTree>
      <p:nvGrpSpPr>
        <p:cNvPr id="1" name=""/>
        <p:cNvGrpSpPr/>
        <p:nvPr/>
      </p:nvGrpSpPr>
      <p:grpSpPr>
        <a:xfrm>
          <a:off x="0" y="0"/>
          <a:ext cx="0" cy="0"/>
          <a:chOff x="0" y="0"/>
          <a:chExt cx="0" cy="0"/>
        </a:xfrm>
      </p:grpSpPr>
      <p:sp>
        <p:nvSpPr>
          <p:cNvPr id="2" name="QO_5_AS.774_1#1cd6c1a70?vja=1&amp;pid=381d374ff&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70" name="QO_5_AS.774_2#1cd6c1a70?colgroup=3,36&amp;vja=1&amp;pid=381d374ff&amp;color=0,0,0&amp;vtp=1"/>
          <p:cNvGraphicFramePr>
            <a:graphicFrameLocks noGrp="1"/>
          </p:cNvGraphicFramePr>
          <p:nvPr>
            <p:extLst>
              <p:ext uri="{D42A27DB-BD31-4B8C-83A1-F6EECF244321}">
                <p14:modId xmlns:p14="http://schemas.microsoft.com/office/powerpoint/2010/main" val="394121809"/>
              </p:ext>
            </p:extLst>
          </p:nvPr>
        </p:nvGraphicFramePr>
        <p:xfrm>
          <a:off x="722376" y="1765124"/>
          <a:ext cx="10725912" cy="3260217"/>
        </p:xfrm>
        <a:graphic>
          <a:graphicData uri="http://schemas.openxmlformats.org/drawingml/2006/table">
            <a:tbl>
              <a:tblPr/>
              <a:tblGrid>
                <a:gridCol w="1161288">
                  <a:extLst>
                    <a:ext uri="{9D8B030D-6E8A-4147-A177-3AD203B41FA5}">
                      <a16:colId xmlns:a16="http://schemas.microsoft.com/office/drawing/2014/main" val="20000"/>
                    </a:ext>
                  </a:extLst>
                </a:gridCol>
                <a:gridCol w="9564624">
                  <a:extLst>
                    <a:ext uri="{9D8B030D-6E8A-4147-A177-3AD203B41FA5}">
                      <a16:colId xmlns:a16="http://schemas.microsoft.com/office/drawing/2014/main" val="20001"/>
                    </a:ext>
                  </a:extLst>
                </a:gridCol>
              </a:tblGrid>
              <a:tr h="201129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讲述了作者因体重问题而苦恼，并且屡次尝试锻炼都以失败告终。一天早上，作者偶遇一位练习太极的老妇人，在交谈过程中，她与作者分享了自己的经历——她曾因心脏问题而决定要改变生活方式，通过从每天散步十分钟这样的小事开始作出改变，最终身体状况有所改善。她表示她能坚持下来靠的是习惯而非追求完美。这番话给了作者很深的触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作者、练习太极的老妇人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作者如何打破屡次尝试锻炼却最终失败的循环，找到一种可持续的、健康的生活方式。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0"/>
                                        </p:tgtEl>
                                        <p:attrNameLst>
                                          <p:attrName>style.visibility</p:attrName>
                                        </p:attrNameLst>
                                      </p:cBhvr>
                                      <p:to>
                                        <p:strVal val="visible"/>
                                      </p:to>
                                    </p:set>
                                    <p:animEffect transition="in" filter="fade">
                                      <p:cBhvr>
                                        <p:cTn id="16"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70&amp;si=170">
    <p:spTree>
      <p:nvGrpSpPr>
        <p:cNvPr id="1" name=""/>
        <p:cNvGrpSpPr/>
        <p:nvPr/>
      </p:nvGrpSpPr>
      <p:grpSpPr>
        <a:xfrm>
          <a:off x="0" y="0"/>
          <a:ext cx="0" cy="0"/>
          <a:chOff x="0" y="0"/>
          <a:chExt cx="0" cy="0"/>
        </a:xfrm>
      </p:grpSpPr>
      <p:sp>
        <p:nvSpPr>
          <p:cNvPr id="2" name="QO_5_AS.774_3#1cd6c1a70?vja=1&amp;pid=381d374ff&amp;color=0,0,0&amp;mp=1&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71" name="QO_5_AS.774_4#1cd6c1a70?colgroup=8,32&amp;vja=1&amp;pid=381d374ff&amp;color=0,0,0&amp;mp=1&amp;vtp=1"/>
          <p:cNvGraphicFramePr>
            <a:graphicFrameLocks noGrp="1"/>
          </p:cNvGraphicFramePr>
          <p:nvPr>
            <p:extLst>
              <p:ext uri="{D42A27DB-BD31-4B8C-83A1-F6EECF244321}">
                <p14:modId xmlns:p14="http://schemas.microsoft.com/office/powerpoint/2010/main" val="817130700"/>
              </p:ext>
            </p:extLst>
          </p:nvPr>
        </p:nvGraphicFramePr>
        <p:xfrm>
          <a:off x="722376" y="1384124"/>
          <a:ext cx="10725912" cy="4022598"/>
        </p:xfrm>
        <a:graphic>
          <a:graphicData uri="http://schemas.openxmlformats.org/drawingml/2006/table">
            <a:tbl>
              <a:tblPr/>
              <a:tblGrid>
                <a:gridCol w="2331720">
                  <a:extLst>
                    <a:ext uri="{9D8B030D-6E8A-4147-A177-3AD203B41FA5}">
                      <a16:colId xmlns:a16="http://schemas.microsoft.com/office/drawing/2014/main" val="20000"/>
                    </a:ext>
                  </a:extLst>
                </a:gridCol>
                <a:gridCol w="8394192">
                  <a:extLst>
                    <a:ext uri="{9D8B030D-6E8A-4147-A177-3AD203B41FA5}">
                      <a16:colId xmlns:a16="http://schemas.microsoft.com/office/drawing/2014/main" val="20001"/>
                    </a:ext>
                  </a:extLst>
                </a:gridCol>
              </a:tblGrid>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续写第一段（提示句：当我看着她练习太极拳时，她的话使我深受触动。）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提示句可知，本段可以围绕作者受到鼓舞后开始改变的过程展开，描写作者采纳老妇人的建议，从最简单的十分钟日常散步开始，逐渐加入短时间的慢跑，同时在饮食上作出微小但积极的改变。重点描写在这个过程中，作者的心态从追求速成到享受习惯养成的转变，以及身体和心态上的积极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续写第二段（提示句：上周六早上，我跑步时又遇到了那位老妇人。）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主要描述作者的成果以及主题的升华，围绕作者与老妇人重逢后的对话展开。描述老妇人再次见到作者时的反应，重点描写作者向老妇人表达诚挚的感谢，并表达感悟：正是日常微小的坚持带来了巨大的改变。最后可以描写作者决定向处于同样困境的人们分享自己的经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1"/>
                                        </p:tgtEl>
                                        <p:attrNameLst>
                                          <p:attrName>style.visibility</p:attrName>
                                        </p:attrNameLst>
                                      </p:cBhvr>
                                      <p:to>
                                        <p:strVal val="visible"/>
                                      </p:to>
                                    </p:set>
                                    <p:animEffect transition="in" filter="fade">
                                      <p:cBhvr>
                                        <p:cTn id="13"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71&amp;si=171">
    <p:spTree>
      <p:nvGrpSpPr>
        <p:cNvPr id="1" name=""/>
        <p:cNvGrpSpPr/>
        <p:nvPr/>
      </p:nvGrpSpPr>
      <p:grpSpPr>
        <a:xfrm>
          <a:off x="0" y="0"/>
          <a:ext cx="0" cy="0"/>
          <a:chOff x="0" y="0"/>
          <a:chExt cx="0" cy="0"/>
        </a:xfrm>
      </p:grpSpPr>
      <p:graphicFrame>
        <p:nvGraphicFramePr>
          <p:cNvPr id="172" name="QO_5_AS.774_5#1cd6c1a70?colgroup=8,32&amp;vja=1&amp;pid=381d374ff&amp;color=0,0,0&amp;mp=1&amp;vtp=1&amp;bt=1"/>
          <p:cNvGraphicFramePr>
            <a:graphicFrameLocks noGrp="1"/>
          </p:cNvGraphicFramePr>
          <p:nvPr>
            <p:extLst>
              <p:ext uri="{D42A27DB-BD31-4B8C-83A1-F6EECF244321}">
                <p14:modId xmlns:p14="http://schemas.microsoft.com/office/powerpoint/2010/main" val="2598848326"/>
              </p:ext>
            </p:extLst>
          </p:nvPr>
        </p:nvGraphicFramePr>
        <p:xfrm>
          <a:off x="722376" y="1435100"/>
          <a:ext cx="10725912" cy="2041398"/>
        </p:xfrm>
        <a:graphic>
          <a:graphicData uri="http://schemas.openxmlformats.org/drawingml/2006/table">
            <a:tbl>
              <a:tblPr/>
              <a:tblGrid>
                <a:gridCol w="2331720">
                  <a:extLst>
                    <a:ext uri="{9D8B030D-6E8A-4147-A177-3AD203B41FA5}">
                      <a16:colId xmlns:a16="http://schemas.microsoft.com/office/drawing/2014/main" val="20000"/>
                    </a:ext>
                  </a:extLst>
                </a:gridCol>
                <a:gridCol w="8394192">
                  <a:extLst>
                    <a:ext uri="{9D8B030D-6E8A-4147-A177-3AD203B41FA5}">
                      <a16:colId xmlns:a16="http://schemas.microsoft.com/office/drawing/2014/main" val="20001"/>
                    </a:ext>
                  </a:extLst>
                </a:gridCol>
              </a:tblGrid>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下定决心改变——坚持日常运动与健康饮食——身体与精神面貌焕然一新——跑步时再次遇到老妇人——老妇人赞美作者的改变——作者表达感谢并决定传递经验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作者：受到鼓舞——锻炼过程中的坚定——感受变化的自信与喜悦——感恩并决心帮助他人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5_AS.774_5#1cd6c1a70?colgroup=8,32&amp;vja=1&amp;pid=381d374ff&amp;color=0,0,0&amp;mp=1&amp;vtp=1&amp;bt=1">
            <a:extLst>
              <a:ext uri="{FF2B5EF4-FFF2-40B4-BE49-F238E27FC236}">
                <a16:creationId xmlns:a16="http://schemas.microsoft.com/office/drawing/2014/main" id="{4329FCA7-61DB-1212-FDDB-27EBA35AA149}"/>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5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68&amp;si=168">
    <p:spTree>
      <p:nvGrpSpPr>
        <p:cNvPr id="1" name=""/>
        <p:cNvGrpSpPr/>
        <p:nvPr/>
      </p:nvGrpSpPr>
      <p:grpSpPr>
        <a:xfrm>
          <a:off x="0" y="0"/>
          <a:ext cx="0" cy="0"/>
          <a:chOff x="0" y="0"/>
          <a:chExt cx="0" cy="0"/>
        </a:xfrm>
      </p:grpSpPr>
      <p:sp>
        <p:nvSpPr>
          <p:cNvPr id="2" name="QO_5_AN.773_1#1cd6c1a70?vja=1&amp;pid=381d374ff&amp;color=0,0,0&amp;vtp=1&amp;bt=1"/>
          <p:cNvSpPr/>
          <p:nvPr/>
        </p:nvSpPr>
        <p:spPr>
          <a:xfrm>
            <a:off x="722376" y="900000"/>
            <a:ext cx="10753344" cy="5217033"/>
          </a:xfrm>
          <a:prstGeom prst="rect">
            <a:avLst/>
          </a:prstGeom>
          <a:noFill/>
          <a:ln/>
        </p:spPr>
        <p:txBody>
          <a:bodyPr wrap="square" lIns="0" tIns="0" rIns="0" bIns="0" rtlCol="0" anchor="t"/>
          <a:lstStyle/>
          <a:p>
            <a:pPr algn="l">
              <a:lnSpc>
                <a:spcPct val="123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3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touched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deeply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watched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Chi.That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decided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ambitions,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strong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determination.I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began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suggested—ten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minutes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gradually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incorporating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short-distance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jogging.I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also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replaced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snacks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fruits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vegetables.Several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months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noticed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myself.I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energy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days.What’s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training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tasks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given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teacher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during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class.</a:t>
            </a:r>
            <a:endParaRPr lang="en-US" altLang="zh-CN" sz="2000" dirty="0"/>
          </a:p>
          <a:p>
            <a:pPr algn="just">
              <a:lnSpc>
                <a:spcPct val="123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Saturday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running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elderly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woman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stopped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greeted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completely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person.You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look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healthy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dynamic.What’s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impressive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inside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experience.It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influence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elderly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woman,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choices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life.What’s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important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advice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challenge.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5.xml><?xml version="1.0" encoding="utf-8"?>
<p:sld xmlns:a="http://schemas.openxmlformats.org/drawingml/2006/main" xmlns:r="http://schemas.openxmlformats.org/officeDocument/2006/relationships" xmlns:p="http://schemas.openxmlformats.org/presentationml/2006/main">
  <p:cSld name="Slide 172&amp;si=172">
    <p:spTree>
      <p:nvGrpSpPr>
        <p:cNvPr id="1" name=""/>
        <p:cNvGrpSpPr/>
        <p:nvPr/>
      </p:nvGrpSpPr>
      <p:grpSpPr>
        <a:xfrm>
          <a:off x="0" y="0"/>
          <a:ext cx="0" cy="0"/>
          <a:chOff x="0" y="0"/>
          <a:chExt cx="0" cy="0"/>
        </a:xfrm>
      </p:grpSpPr>
      <p:pic>
        <p:nvPicPr>
          <p:cNvPr id="2" name="P_5_BD#ec2ffbc01?vja=1&amp;pid=381d374ff&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ec2ffbc01?vja=1&amp;pid=381d374ff&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ec2ffbc01?vja=1&amp;pid=381d374ff&amp;color=0,0,0&amp;vtp=1"/>
          <p:cNvSpPr/>
          <p:nvPr/>
        </p:nvSpPr>
        <p:spPr>
          <a:xfrm>
            <a:off x="722377" y="1737184"/>
            <a:ext cx="10749631" cy="4157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3&amp;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1.embrace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.欣然接受，乐意采纳</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.拥抱</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2.build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（使）逐渐增加；增强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3.cut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down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减少，削减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resistant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抵制/抗拒</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；对</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有抵抗力</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5.take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step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back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退后一步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&amp;4&amp;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-efficient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（构成合成词）在某方面效率高的，有功效的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energy-efficient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.节能的，能效高的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fuel-efficient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.省油的，低油耗的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time-efficient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.省时的，具有时效性的</a:t>
            </a:r>
            <a:endParaRPr lang="en-US" altLang="zh-CN" sz="100" dirty="0"/>
          </a:p>
        </p:txBody>
      </p:sp>
      <p:pic>
        <p:nvPicPr>
          <p:cNvPr id="10" name="P_5#ec2ffbc01?vja=1&amp;pid=381d374ff&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6.xml><?xml version="1.0" encoding="utf-8"?>
<p:sld xmlns:a="http://schemas.openxmlformats.org/drawingml/2006/main" xmlns:r="http://schemas.openxmlformats.org/officeDocument/2006/relationships" xmlns:p="http://schemas.openxmlformats.org/presentationml/2006/main">
  <p:cSld name="Slide 173&amp;si=173">
    <p:spTree>
      <p:nvGrpSpPr>
        <p:cNvPr id="1" name=""/>
        <p:cNvGrpSpPr/>
        <p:nvPr/>
      </p:nvGrpSpPr>
      <p:grpSpPr>
        <a:xfrm>
          <a:off x="0" y="0"/>
          <a:ext cx="0" cy="0"/>
          <a:chOff x="0" y="0"/>
          <a:chExt cx="0" cy="0"/>
        </a:xfrm>
      </p:grpSpPr>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01_1#d6acfcead?vja=1&amp;pid=c3d33b28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102_1#d6acfcead.blank?vja=1&amp;pid=c3d33b285&amp;color=0,0,0&amp;vpa=53&amp;vtp=1"/>
          <p:cNvSpPr/>
          <p:nvPr/>
        </p:nvSpPr>
        <p:spPr>
          <a:xfrm>
            <a:off x="1011301" y="845313"/>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successfully</a:t>
            </a:r>
            <a:endParaRPr lang="en-US" altLang="zh-CN" sz="2000" dirty="0"/>
          </a:p>
        </p:txBody>
      </p:sp>
      <p:sp>
        <p:nvSpPr>
          <p:cNvPr id="4" name="QB_7_AS.103_1#d6acfcead?vja=1&amp;pid=c3d33b285&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cloned为过去分词作定语，应用副词修饰。</a:t>
            </a:r>
            <a:endParaRPr lang="en-US" altLang="zh-CN" sz="2200" dirty="0"/>
          </a:p>
        </p:txBody>
      </p:sp>
      <p:sp>
        <p:nvSpPr>
          <p:cNvPr id="5" name="QB_7_BD.104_1#ce0ab9491?vja=1&amp;pid=c3d33b285&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_________________</a:t>
            </a:r>
            <a:endParaRPr lang="en-US" altLang="zh-CN" sz="2000" dirty="0"/>
          </a:p>
        </p:txBody>
      </p:sp>
      <p:sp>
        <p:nvSpPr>
          <p:cNvPr id="6" name="QB_7_AN.105_1#ce0ab9491.blank?vja=1&amp;pid=c3d33b285&amp;color=0,0,0&amp;vpa=54&amp;vtp=1"/>
          <p:cNvSpPr/>
          <p:nvPr/>
        </p:nvSpPr>
        <p:spPr>
          <a:xfrm>
            <a:off x="1062101" y="1625600"/>
            <a:ext cx="1946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cloned</a:t>
            </a:r>
            <a:endParaRPr lang="en-US" altLang="zh-CN" sz="2000" dirty="0"/>
          </a:p>
        </p:txBody>
      </p:sp>
      <p:sp>
        <p:nvSpPr>
          <p:cNvPr id="7" name="QB_7_AS.106_1#ce0ab9491?vja=1&amp;pid=c3d33b285&amp;color=0,0,0&amp;vtp=1"/>
          <p:cNvSpPr/>
          <p:nvPr/>
        </p:nvSpPr>
        <p:spPr>
          <a:xfrm>
            <a:off x="722376" y="2090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then和语境可判断，此处表示过去已经完成的动作对现在造成的影响，应用现在完成时；主句主语more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mammal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species与clone之间为被动关系，故用现在完成时的被动式；主语表示复数概念，助动词用have。</a:t>
            </a:r>
            <a:endParaRPr lang="en-US" altLang="zh-CN" sz="2200" dirty="0"/>
          </a:p>
        </p:txBody>
      </p:sp>
      <p:sp>
        <p:nvSpPr>
          <p:cNvPr id="8" name="QB_7_BD.107_1#46ac5ce74?vja=1&amp;pid=c3d33b285&amp;color=0,0,0&amp;vtp=1"/>
          <p:cNvSpPr/>
          <p:nvPr/>
        </p:nvSpPr>
        <p:spPr>
          <a:xfrm>
            <a:off x="722376" y="3278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108_1#46ac5ce74.blank?vja=1&amp;pid=c3d33b285&amp;color=0,0,0&amp;vpa=55&amp;vtp=1"/>
          <p:cNvSpPr/>
          <p:nvPr/>
        </p:nvSpPr>
        <p:spPr>
          <a:xfrm>
            <a:off x="1062101" y="3240659"/>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included</a:t>
            </a:r>
            <a:endParaRPr lang="en-US" altLang="zh-CN" sz="2000" dirty="0"/>
          </a:p>
        </p:txBody>
      </p:sp>
      <p:sp>
        <p:nvSpPr>
          <p:cNvPr id="10" name="QB_7_AS.109_1#46ac5ce74?vja=1&amp;pid=c3d33b285&amp;color=0,0,0&amp;vtp=1"/>
          <p:cNvSpPr/>
          <p:nvPr/>
        </p:nvSpPr>
        <p:spPr>
          <a:xfrm>
            <a:off x="722376" y="3661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included为include的形容词形式，表示“包括在内的”，应置于被修饰的名词或代词之后。</a:t>
            </a:r>
            <a:endParaRPr lang="en-US" altLang="zh-CN" sz="2200" dirty="0"/>
          </a:p>
        </p:txBody>
      </p:sp>
      <p:sp>
        <p:nvSpPr>
          <p:cNvPr id="11" name="QB_7_BD.110_1#52207aa9d?vja=1&amp;pid=c3d33b285&amp;color=0,0,0&amp;vtp=1"/>
          <p:cNvSpPr/>
          <p:nvPr/>
        </p:nvSpPr>
        <p:spPr>
          <a:xfrm>
            <a:off x="722376" y="4051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111_1#52207aa9d.blank?vja=1&amp;pid=c3d33b285&amp;color=0,0,0&amp;vpa=56&amp;vtp=1"/>
          <p:cNvSpPr/>
          <p:nvPr/>
        </p:nvSpPr>
        <p:spPr>
          <a:xfrm>
            <a:off x="1024001" y="40132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3" name="QB_7_AS.112_1#52207aa9d?vja=1&amp;pid=c3d33b285&amp;color=0,0,0&amp;vtp=1"/>
          <p:cNvSpPr/>
          <p:nvPr/>
        </p:nvSpPr>
        <p:spPr>
          <a:xfrm>
            <a:off x="722376" y="4436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此处特指“相同的基因”，same常与定冠词the连用。</a:t>
            </a:r>
            <a:endParaRPr lang="en-US" altLang="zh-CN" sz="2200" dirty="0"/>
          </a:p>
        </p:txBody>
      </p:sp>
      <p:sp>
        <p:nvSpPr>
          <p:cNvPr id="14" name="QB_7_BD.113_1#e5f2d815b?vja=1&amp;pid=c3d33b285&amp;color=0,0,0&amp;vtp=1"/>
          <p:cNvSpPr/>
          <p:nvPr/>
        </p:nvSpPr>
        <p:spPr>
          <a:xfrm>
            <a:off x="722376" y="4826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5" name="QB_7_AN.114_1#e5f2d815b.blank?vja=1&amp;pid=c3d33b285&amp;color=0,0,0&amp;vpa=57&amp;vtp=1"/>
          <p:cNvSpPr/>
          <p:nvPr/>
        </p:nvSpPr>
        <p:spPr>
          <a:xfrm>
            <a:off x="1049401" y="4787900"/>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16" name="QB_7_AS.115_1#e5f2d815b?vja=1&amp;pid=c3d33b285&amp;color=0,0,0&amp;vtp=1"/>
          <p:cNvSpPr/>
          <p:nvPr/>
        </p:nvSpPr>
        <p:spPr>
          <a:xfrm>
            <a:off x="722376" y="5211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sth意为“致力于（做）某事”。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16_1#b630a070f?vja=1&amp;pid=c3d33b28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117_1#b630a070f.blank?vja=1&amp;pid=c3d33b285&amp;color=0,0,0&amp;vpa=58&amp;vtp=1"/>
          <p:cNvSpPr/>
          <p:nvPr/>
        </p:nvSpPr>
        <p:spPr>
          <a:xfrm>
            <a:off x="1062101" y="858013"/>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
        <p:nvSpPr>
          <p:cNvPr id="4" name="QB_7_AS.118_1#b630a070f?vja=1&amp;pid=c3d33b285&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此处为不定式作后置定语，修饰a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endParaRPr lang="en-US" altLang="zh-CN" sz="2200" dirty="0"/>
          </a:p>
        </p:txBody>
      </p:sp>
      <p:sp>
        <p:nvSpPr>
          <p:cNvPr id="5" name="QB_7_BD.119_1#8e3aaba85?vja=1&amp;pid=c3d33b285&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20_1#8e3aaba85.blank?vja=1&amp;pid=c3d33b285&amp;color=0,0,0&amp;vpa=59&amp;vtp=1"/>
          <p:cNvSpPr/>
          <p:nvPr/>
        </p:nvSpPr>
        <p:spPr>
          <a:xfrm>
            <a:off x="1062101" y="16256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121_1#8e3aaba85?vja=1&amp;pid=c3d33b285&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设空处引导非限制性定语从句，先行词为a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system，指物，且关系词在从句中作主语，应用关系代词which引导该从句。</a:t>
            </a:r>
            <a:endParaRPr lang="en-US" altLang="zh-CN" sz="2200" dirty="0"/>
          </a:p>
        </p:txBody>
      </p:sp>
      <p:sp>
        <p:nvSpPr>
          <p:cNvPr id="8" name="QB_7_BD.122_1#c720d6b54?vja=1&amp;pid=c3d33b285&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123_1#c720d6b54.blank?vja=1&amp;pid=c3d33b285&amp;color=0,0,0&amp;vpa=60&amp;vtp=1"/>
          <p:cNvSpPr/>
          <p:nvPr/>
        </p:nvSpPr>
        <p:spPr>
          <a:xfrm>
            <a:off x="1024001" y="2859659"/>
            <a:ext cx="1382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advanced</a:t>
            </a:r>
            <a:endParaRPr lang="en-US" altLang="zh-CN" sz="2000" dirty="0"/>
          </a:p>
        </p:txBody>
      </p:sp>
      <p:sp>
        <p:nvSpPr>
          <p:cNvPr id="10" name="QB_7_AS.124_1#c720d6b54?vja=1&amp;pid=c3d33b285&amp;color=0,0,0&amp;vtp=1"/>
          <p:cNvSpPr/>
          <p:nvPr/>
        </p:nvSpPr>
        <p:spPr>
          <a:xfrm>
            <a:off x="722376" y="33224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insist表示“坚决要求”时，其后that引导的宾语从句中要用虚拟语气，即从句谓语为“should+动词原形”，should可省略。the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和advance之间为被动关系，应用被动语态，故填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BD.125_1#8b6d68810?vja=1&amp;pid=c3d33b285&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126_1#8b6d68810.blank?vja=1&amp;pid=c3d33b285&amp;color=0,0,0&amp;mp=1&amp;vpa=61&amp;vtp=1"/>
          <p:cNvSpPr/>
          <p:nvPr/>
        </p:nvSpPr>
        <p:spPr>
          <a:xfrm>
            <a:off x="1024001" y="858013"/>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a:t>
            </a:r>
            <a:endParaRPr lang="en-US" altLang="zh-CN" sz="2000" dirty="0"/>
          </a:p>
        </p:txBody>
      </p:sp>
      <p:sp>
        <p:nvSpPr>
          <p:cNvPr id="4" name="QB_7_AS.127_1#8b6d68810?vja=1&amp;pid=c3d33b285&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此处为whether引导的主语从句。</a:t>
            </a:r>
            <a:endParaRPr lang="en-US" altLang="zh-CN" sz="2200" dirty="0"/>
          </a:p>
        </p:txBody>
      </p:sp>
      <p:sp>
        <p:nvSpPr>
          <p:cNvPr id="5" name="QB_7_BD.128_1#bb3261b35?vja=1&amp;pid=c3d33b285&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129_1#bb3261b35.blank?vja=1&amp;pid=c3d33b285&amp;color=0,0,0&amp;vpa=62&amp;vtp=1"/>
          <p:cNvSpPr/>
          <p:nvPr/>
        </p:nvSpPr>
        <p:spPr>
          <a:xfrm>
            <a:off x="1151001" y="1612900"/>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7" name="QB_7_AS.130_1#bb3261b35?vja=1&amp;pid=c3d33b285&amp;color=0,0,0&amp;vtp=1"/>
          <p:cNvSpPr/>
          <p:nvPr/>
        </p:nvSpPr>
        <p:spPr>
          <a:xfrm>
            <a:off x="722376" y="2090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此处为省略结构，完整表达是“depends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”,depend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on/upon为固定搭配，意为“取决于”，故填on/upon。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adcf03cac.fixed?vja=1&amp;pid=110cc6fcf&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选择性必修第三册</a:t>
            </a:r>
            <a:endParaRPr lang="en-US" altLang="zh-CN" sz="2000" dirty="0"/>
          </a:p>
        </p:txBody>
      </p:sp>
      <p:sp>
        <p:nvSpPr>
          <p:cNvPr id="3" name="C_2_BD#adcf03cac.fixed?vja=1&amp;pid=110cc6fcf&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9</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Human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Biology</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3b54535aa.fixed?vja=1&amp;pid=14dacf99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3b54535aa.fixed?vja=1&amp;pid=14dacf99e&amp;color=255,255,255&amp;vtp=1"/>
          <p:cNvSpPr/>
          <p:nvPr/>
        </p:nvSpPr>
        <p:spPr>
          <a:xfrm>
            <a:off x="0" y="3142488"/>
            <a:ext cx="12188952" cy="1341120"/>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To</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Clone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Not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to</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Clone?</a:t>
            </a:r>
            <a:endParaRPr lang="en-US" altLang="zh-CN" sz="4400" dirty="0"/>
          </a:p>
        </p:txBody>
      </p:sp>
      <p:pic>
        <p:nvPicPr>
          <p:cNvPr id="4" name="C_4#3b54535aa.fixed?vja=1&amp;pid=14dacf99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3b54535aa.fixed?vja=1&amp;pid=14dacf99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6_BD.131_1#12a077113?vja=1&amp;pid=e10a2dc4a&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[湖北武汉重点中学2025高二期中联考]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greenstuff.</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sandwiches,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cram</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Molecular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（IBMCP）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antioxidant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（抗氧剂）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vitamin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（免疫的）function,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Alzheimer’s,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cancer</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p>
          <a:p>
            <a:pPr algn="just">
              <a:lnSpc>
                <a:spcPct val="125000"/>
              </a:lnSpc>
            </a:pP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31_1#12a077113?vja=1&amp;pid=e10a2dc4a&amp;color=0,0,0&amp;vtp=1&amp;bt=1">
            <a:extLst>
              <a:ext uri="{FF2B5EF4-FFF2-40B4-BE49-F238E27FC236}">
                <a16:creationId xmlns:a16="http://schemas.microsoft.com/office/drawing/2014/main" id="{EB5F1355-4C6C-D68C-572C-1474CDA9DFF8}"/>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antioxidants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digestive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nickname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chloroplasts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（叶绿体）,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photosynthesis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（光合作用）—but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excessively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chloroplasts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antioxidants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high-intensity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Rodríguez-Concepción,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radishes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antioxidant-rich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tomatoes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potatoes.</a:t>
            </a:r>
            <a:endParaRPr lang="en-US" altLang="zh-CN" sz="2000" dirty="0"/>
          </a:p>
        </p:txBody>
      </p:sp>
    </p:spTree>
    <p:extLst>
      <p:ext uri="{BB962C8B-B14F-4D97-AF65-F5344CB8AC3E}">
        <p14:creationId xmlns:p14="http://schemas.microsoft.com/office/powerpoint/2010/main" val="286309805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EX.132_1#12a077113?vja=1&amp;pid=e10a2dc4a&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一项基因工程领域的突破——西班牙科学家成功培育出一种营养价值远超普通生菜的“黄金生菜”。文章阐述了其营养价值、培育过程中遇到的技术挑战及解决方案，并展望了基因改良蔬菜的未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33_1#67d2afd0c?vja=1&amp;pid=12a0771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4_1#67d2afd0c.bracket?vja=1&amp;pid=12a077113&amp;color=0,0,0&amp;vpa=63&amp;vtp=1"/>
          <p:cNvSpPr/>
          <p:nvPr/>
        </p:nvSpPr>
        <p:spPr>
          <a:xfrm>
            <a:off x="84455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33_2#67d2afd0c.choices?vja=1&amp;pid=12a07711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49904" algn="l"/>
                <a:tab pos="5426807" algn="l"/>
                <a:tab pos="8318011" algn="l"/>
              </a:tabLst>
            </a:pPr>
            <a:r>
              <a:rPr lang="en-US" altLang="zh-CN" sz="2000" b="0" i="0" dirty="0">
                <a:solidFill>
                  <a:srgbClr val="000000"/>
                </a:solidFill>
                <a:latin typeface="Times New Roman" pitchFamily="34" charset="0"/>
                <a:ea typeface="微软雅黑" pitchFamily="34" charset="-122"/>
                <a:cs typeface="Times New Roman" pitchFamily="34" charset="-120"/>
              </a:rPr>
              <a:t>A.Forcefully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push.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.Gradually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reduce.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endParaRPr lang="en-US" altLang="zh-CN" sz="2000" dirty="0"/>
          </a:p>
        </p:txBody>
      </p:sp>
      <p:sp>
        <p:nvSpPr>
          <p:cNvPr id="5" name="QC_7_AS.135_1#67d2afd0c?vja=1&amp;pid=12a077113&amp;color=0,0,0&amp;vtp=1"/>
          <p:cNvSpPr/>
          <p:nvPr/>
        </p:nvSpPr>
        <p:spPr>
          <a:xfrm>
            <a:off x="722376" y="1696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内容可知，生菜本身不是最令人兴奋的蔬菜，人们把它加进三明治等食物中，是为了给这些食物增加额外的营养物质，即添加生菜的行为只是为了达到添加营养物质的目的，而非为了美味。cr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in的原意是“塞进”，在这里形象地表达了为了增加营养而把生菜“硬塞”进食物里的感觉。故选A项。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36_1#5419fae9f?vja=1&amp;pid=12a0771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37_1#5419fae9f.bracket?vja=1&amp;pid=12a077113&amp;color=0,0,0&amp;vpa=64&amp;vtp=1"/>
          <p:cNvSpPr/>
          <p:nvPr/>
        </p:nvSpPr>
        <p:spPr>
          <a:xfrm>
            <a:off x="58531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36_2#5419fae9f.choices?vja=1&amp;pid=12a07711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absorbed.</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yellow.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nutritious.</a:t>
            </a:r>
            <a:endParaRPr lang="en-US" altLang="zh-CN" sz="2000" dirty="0"/>
          </a:p>
        </p:txBody>
      </p:sp>
      <p:sp>
        <p:nvSpPr>
          <p:cNvPr id="5" name="QC_7_AS.138_1#5419fae9f?vja=1&amp;pid=12a077113&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三段内容可知，该段首先介绍研究团队通过基因工程技术改造生菜，以提升其营养价值；随后具体说明改造的核心在于将β-胡萝卜素含量提高到普通生菜的30倍，人体可将β-胡萝卜素转化为对维持健康视力、正常免疫功能等至关重要的维生素A，且β-胡萝卜素的生物利用度更高，更易被人体消化系统吸收。这些内容共同解释了“黄金生菜”营养价值更高的原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39_1#5409dc8d5?vja=1&amp;pid=12a0771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chloroplasts?(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0_1#5409dc8d5.bracket?vja=1&amp;pid=12a077113&amp;color=0,0,0&amp;vpa=65&amp;vtp=1"/>
          <p:cNvSpPr/>
          <p:nvPr/>
        </p:nvSpPr>
        <p:spPr>
          <a:xfrm>
            <a:off x="76121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39_2#5409dc8d5.choices?vja=1&amp;pid=12a07711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beta-carotene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harvesting.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photosynthesis.</a:t>
            </a:r>
            <a:endParaRPr lang="en-US" altLang="zh-CN" sz="2000" dirty="0"/>
          </a:p>
        </p:txBody>
      </p:sp>
      <p:sp>
        <p:nvSpPr>
          <p:cNvPr id="5" name="QC_7_AS.141_1#5409dc8d5?vja=1&amp;pid=12a077113&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excessively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levels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beta-carotene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chloroplasts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energy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sunlight和“So,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antioxidants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ls.”可知，叶绿体中的β-胡萝卜素含量过高会降低植物从阳光中获取能量的能力，因此研究团队找到了一种解决方法，即把β-胡萝卜素转移到植物细胞的不同部位。由此可知，这一行为是为了保护植物的能量获取能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42_1#8d126ae94?vja=1&amp;pid=12a0771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3_1#8d126ae94.bracket?vja=1&amp;pid=12a077113&amp;color=0,0,0&amp;vpa=66&amp;vtp=1"/>
          <p:cNvSpPr/>
          <p:nvPr/>
        </p:nvSpPr>
        <p:spPr>
          <a:xfrm>
            <a:off x="67390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2_2#8d126ae94.choices?vja=1&amp;pid=12a07711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D.Golden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tomatoes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potatoes.</a:t>
            </a:r>
            <a:endParaRPr lang="en-US" altLang="zh-CN" sz="2000" dirty="0"/>
          </a:p>
        </p:txBody>
      </p:sp>
      <p:sp>
        <p:nvSpPr>
          <p:cNvPr id="5" name="QC_7_AS.144_1#8d126ae94?vja=1&amp;pid=12a077113&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推理判断题。根据最后一段内容可知，作者通过列举其他几种已经存在的基因改良蔬菜，陈述“黄金生菜”可能很快加入其他基因工程蔬菜的队伍，暗示未来将会有更多的基因工程蔬菜问世。故选C项。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6_BD.145_1#58eba2ff4?vja=1&amp;pid=e10a2dc4a&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[福建三明一中2025高二月考]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moisture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amber-like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（似琥珀的）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borrowed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Jurassic</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encoding.“Your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（二进制格式）—zeroes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Karishma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biologist.“Encoding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（序列）,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6_BD.145_1#58eba2ff4?vja=1&amp;pid=e10a2dc4a&amp;color=0,0,0&amp;vtp=1&amp;bt=1">
                <a:extLst>
                  <a:ext uri="{FF2B5EF4-FFF2-40B4-BE49-F238E27FC236}">
                    <a16:creationId xmlns:a16="http://schemas.microsoft.com/office/drawing/2014/main" id="{DF05F3AE-04D8-1739-4255-369945E19E1D}"/>
                  </a:ext>
                </a:extLst>
              </p:cNvPr>
              <p:cNvSpPr/>
              <p:nvPr/>
            </p:nvSpPr>
            <p:spPr>
              <a:xfrm>
                <a:off x="722376" y="900000"/>
                <a:ext cx="10753344" cy="5681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Carlos,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California,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T-REX.His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plastic.“Plastics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Jurassic</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amber-like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Moisture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75</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humidity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p:txBody>
          </p:sp>
        </mc:Choice>
        <mc:Fallback xmlns="">
          <p:sp>
            <p:nvSpPr>
              <p:cNvPr id="2" name="QM_6_BD.145_1#58eba2ff4?vja=1&amp;pid=e10a2dc4a&amp;color=0,0,0&amp;vtp=1&amp;bt=1">
                <a:extLst>
                  <a:ext uri="{FF2B5EF4-FFF2-40B4-BE49-F238E27FC236}">
                    <a16:creationId xmlns:a16="http://schemas.microsoft.com/office/drawing/2014/main" id="{DF05F3AE-04D8-1739-4255-369945E19E1D}"/>
                  </a:ext>
                </a:extLst>
              </p:cNvPr>
              <p:cNvSpPr>
                <a:spLocks noRot="1" noChangeAspect="1" noMove="1" noResize="1" noEditPoints="1" noAdjustHandles="1" noChangeArrowheads="1" noChangeShapeType="1" noTextEdit="1"/>
              </p:cNvSpPr>
              <p:nvPr/>
            </p:nvSpPr>
            <p:spPr>
              <a:xfrm>
                <a:off x="722376" y="900000"/>
                <a:ext cx="10753344" cy="5681853"/>
              </a:xfrm>
              <a:prstGeom prst="rect">
                <a:avLst/>
              </a:prstGeom>
              <a:blipFill>
                <a:blip r:embed="rId2"/>
                <a:stretch>
                  <a:fillRect l="-1474" r="-1417" b="-268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5099349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156c8fda3.fixed?vja=1&amp;pid=14dacf99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156c8fda3.fixed?vja=1&amp;pid=14dacf99e&amp;color=255,255,255&amp;vtp=1"/>
          <p:cNvSpPr/>
          <p:nvPr/>
        </p:nvSpPr>
        <p:spPr>
          <a:xfrm>
            <a:off x="0" y="3142488"/>
            <a:ext cx="12188952" cy="1341120"/>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To</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Clone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Not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to</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Clone?</a:t>
            </a:r>
            <a:endParaRPr lang="en-US" altLang="zh-CN" sz="4400" dirty="0"/>
          </a:p>
        </p:txBody>
      </p:sp>
      <p:pic>
        <p:nvPicPr>
          <p:cNvPr id="4" name="C_4#156c8fda3.fixed?vja=1&amp;pid=14dacf99e&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156c8fda3.fixed?vja=1&amp;pid=14dacf99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46_1#58eba2ff4?vja=1&amp;pid=e10a2dc4a&amp;color=0,0,0&amp;vtp=1">
            <a:extLst>
              <a:ext uri="{FF2B5EF4-FFF2-40B4-BE49-F238E27FC236}">
                <a16:creationId xmlns:a16="http://schemas.microsoft.com/office/drawing/2014/main" id="{68958F7A-9571-69A0-EEAD-0003A1DB148D}"/>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利用DNA进行数据存储的原理，指出了传统存储方法成本高且条件苛刻的缺点。一种名为T-REX的创新方法能通过类似塑料的材质来封存DNA，不仅成本低廉、性能稳定，未来还有望应用于保存遗传数据和存储生物样本等多重领域。</a:t>
            </a:r>
            <a:endParaRPr lang="en-US" altLang="zh-CN" sz="2000" dirty="0"/>
          </a:p>
        </p:txBody>
      </p:sp>
    </p:spTree>
    <p:extLst>
      <p:ext uri="{BB962C8B-B14F-4D97-AF65-F5344CB8AC3E}">
        <p14:creationId xmlns:p14="http://schemas.microsoft.com/office/powerpoint/2010/main" val="20656802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47_1#1cdc459ef?vja=1&amp;pid=58eba2ff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DNA?(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8_1#1cdc459ef.bracket?vja=1&amp;pid=58eba2ff4&amp;color=0,0,0&amp;vpa=67&amp;vtp=1"/>
          <p:cNvSpPr/>
          <p:nvPr/>
        </p:nvSpPr>
        <p:spPr>
          <a:xfrm>
            <a:off x="61214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47_2#1cdc459ef.choices?vja=1&amp;pid=58eba2ff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amber-like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endParaRPr lang="en-US" altLang="zh-CN" sz="2000" dirty="0"/>
          </a:p>
        </p:txBody>
      </p:sp>
      <p:sp>
        <p:nvSpPr>
          <p:cNvPr id="5" name="QC_7_AS.149_1#1cdc459ef?vja=1&amp;pid=58eba2ff4&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细节理解题。根据第二段中的“Putting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encoding.‘Your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computer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binary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format—zeroes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Karishma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computational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biologist.‘Encoding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zeroes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represent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information.’”可知，数字信息是通过将二进制格式的数据转换为DNA的四种碱基（A、C、G、T）以存储到DNA中的。故选A项。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50_1#fca342478?vja=1&amp;pid=58eba2ff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1_1#fca342478.bracket?vja=1&amp;pid=58eba2ff4&amp;color=0,0,0&amp;vpa=68&amp;vtp=1"/>
          <p:cNvSpPr/>
          <p:nvPr/>
        </p:nvSpPr>
        <p:spPr>
          <a:xfrm>
            <a:off x="883500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0_2#fca342478.choices?vja=1&amp;pid=58eba2ff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chemicals.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wetness.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.Withdrawing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endParaRPr lang="en-US" altLang="zh-CN" sz="2000" dirty="0"/>
          </a:p>
        </p:txBody>
      </p:sp>
      <p:sp>
        <p:nvSpPr>
          <p:cNvPr id="5" name="QC_7_AS.152_1#fca342478?vja=1&amp;pid=58eba2ff4&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细节理解题。根据第三段中的“Besides,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DNA.”和第四段中的“The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broken-down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可知，传统的DNA存储方法因为需要维持低温、依赖特殊设备和化学品，成本十分高昂，而T-REX方法成本低廉，并且分解后的材料可以再次用于存储DNA。因此，T-REX方法的主要优势是提供了一种经济有效的DNA存储方式。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53_1#a50fb9845?vja=1&amp;pid=58eba2ff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4_1#a50fb9845.bracket?vja=1&amp;pid=58eba2ff4&amp;color=0,0,0&amp;vpa=69&amp;vtp=1"/>
          <p:cNvSpPr/>
          <p:nvPr/>
        </p:nvSpPr>
        <p:spPr>
          <a:xfrm>
            <a:off x="84614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3_2#a50fb9845.choices?vja=1&amp;pid=58eba2ff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A.Cloning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dinosaurs.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.Speeding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p:txBody>
      </p:sp>
      <p:sp>
        <p:nvSpPr>
          <p:cNvPr id="5" name="QC_7_AS.155_1#a50fb9845?vja=1&amp;pid=58eba2ff4&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内容可知，研究人员希望使用T-REX方法来保存遗传数据和存储生物样本，该方法也有望在将来存储人们日常产生的海量数据。由此可知，DNA存储技术未来可能应用于保存多样化的样本。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56_1#0624e3f4d?vja=1&amp;pid=58eba2ff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7_1#0624e3f4d.bracket?vja=1&amp;pid=58eba2ff4&amp;color=0,0,0&amp;vpa=70&amp;vtp=1"/>
          <p:cNvSpPr/>
          <p:nvPr/>
        </p:nvSpPr>
        <p:spPr>
          <a:xfrm>
            <a:off x="4907280"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6_2#0624e3f4d.choices?vja=1&amp;pid=58eba2ff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Jurassic</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p:txBody>
      </p:sp>
      <p:sp>
        <p:nvSpPr>
          <p:cNvPr id="5" name="QC_7_AS.158_1#0624e3f4d?vja=1&amp;pid=58eba2ff4&amp;color=0,0,0&amp;vtp=1"/>
          <p:cNvSpPr/>
          <p:nvPr/>
        </p:nvSpPr>
        <p:spPr>
          <a:xfrm>
            <a:off x="722376" y="2839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主旨大意题。通读全文，尤其是根据第一段内容和第三段中的“James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Banal</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method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T-REX.His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method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similar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plastic.‘Plastics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out.Besides,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可知，文章主要介绍了科学家们一直在研究如何使用DNA来存储各种类型的数据，并介绍了使用DNA存储数据的原理和传统DNA存储方式的优缺点，以及一种新的DNA存储方法T-REX的研发和未来应用。因此，文章主要介绍了DNA数据存储技术取得的一项突破。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159_1#cfc6b0c10?vja=1&amp;pid=5df1ec97a&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[全国甲2024]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（适度）?Basically,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full.1.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goodbye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meetings.2.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cookies.3.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（情绪的）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eating.4.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unpleasant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sadness,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endParaRPr lang="en-US" altLang="zh-CN" sz="2000" dirty="0"/>
          </a:p>
        </p:txBody>
      </p:sp>
      <p:sp>
        <p:nvSpPr>
          <p:cNvPr id="3" name="QM_6_AN.160_1#cfc6b0c10.blank?vja=1&amp;pid=5df1ec97a&amp;color=0,0,0&amp;vpa=71&amp;vtp=1"/>
          <p:cNvSpPr/>
          <p:nvPr/>
        </p:nvSpPr>
        <p:spPr>
          <a:xfrm>
            <a:off x="10406126" y="1242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61_1#cfc6b0c10.blank?vja=1&amp;pid=5df1ec97a&amp;color=0,0,0&amp;vpa=72&amp;vtp=1"/>
          <p:cNvSpPr/>
          <p:nvPr/>
        </p:nvSpPr>
        <p:spPr>
          <a:xfrm>
            <a:off x="7082219" y="2385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6_AN.162_1#cfc6b0c10.blank?vja=1&amp;pid=5df1ec97a&amp;color=0,0,0&amp;vpa=73&amp;vtp=1"/>
          <p:cNvSpPr/>
          <p:nvPr/>
        </p:nvSpPr>
        <p:spPr>
          <a:xfrm>
            <a:off x="10788079" y="4290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6" name="QM_6_AN.163_1#cfc6b0c10.blank?vja=1&amp;pid=5df1ec97a&amp;color=0,0,0&amp;vpa=74&amp;vtp=1"/>
          <p:cNvSpPr/>
          <p:nvPr/>
        </p:nvSpPr>
        <p:spPr>
          <a:xfrm>
            <a:off x="5765038" y="4671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64_1#cfc6b0c10?vja=1&amp;pid=5df1ec97a&amp;color=0,0,0&amp;mp=1&amp;vtp=1&amp;bt=1"/>
          <p:cNvSpPr/>
          <p:nvPr/>
        </p:nvSpPr>
        <p:spPr>
          <a:xfrm>
            <a:off x="722376" y="896113"/>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metabolism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（新陈代谢）,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14—16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digestive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endParaRPr lang="en-US" altLang="zh-CN" sz="2000" dirty="0"/>
          </a:p>
        </p:txBody>
      </p:sp>
      <p:sp>
        <p:nvSpPr>
          <p:cNvPr id="3" name="QM_6_AN.165_1#cfc6b0c10.blank?vja=1&amp;pid=5df1ec97a&amp;color=0,0,0&amp;mp=1&amp;vpa=75&amp;vtp=1"/>
          <p:cNvSpPr/>
          <p:nvPr/>
        </p:nvSpPr>
        <p:spPr>
          <a:xfrm>
            <a:off x="14685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EX.166_1#cfc6b0c10?vja=1&amp;pid=5df1ec97a&amp;color=0,0,0&amp;vtp=1"/>
          <p:cNvSpPr/>
          <p:nvPr/>
        </p:nvSpPr>
        <p:spPr>
          <a:xfrm>
            <a:off x="722376" y="5439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文章介绍了适度饮食的含义，提供了保持健康饮食习惯的方法与建议。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167_1#be4470f3a?vja=1&amp;pid=cfc6b0c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68_1#be4470f3a.blank?vja=1&amp;pid=cfc6b0c10&amp;color=0,0,0&amp;vpa=76&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69_1#be4470f3a?vja=1&amp;pid=cfc6b0c10&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根据段首句“What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moderation?”可知，本段解释了“适度”的含义。再结合设空处前的not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full和设空处后的But可知，设空处应承上启下，继续解释moderation在饮食中的含义，并与下文构成转折关系。F项（对于我们中的许多人来说，“适度”意味着比我们现在吃得少）符合语境。故选F项。</a:t>
            </a:r>
            <a:endParaRPr lang="en-US" altLang="zh-CN" sz="2200" dirty="0"/>
          </a:p>
        </p:txBody>
      </p:sp>
      <p:sp>
        <p:nvSpPr>
          <p:cNvPr id="5" name="QB_7_BD.170_1#758848792?vja=1&amp;pid=cfc6b0c10&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71_1#758848792.blank?vja=1&amp;pid=cfc6b0c10&amp;color=0,0,0&amp;vpa=77&amp;vtp=1"/>
          <p:cNvSpPr/>
          <p:nvPr/>
        </p:nvSpPr>
        <p:spPr>
          <a:xfrm>
            <a:off x="1036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172_1#758848792?vja=1&amp;pid=cfc6b0c10&amp;color=0,0,0&amp;vtp=1"/>
          <p:cNvSpPr/>
          <p:nvPr/>
        </p:nvSpPr>
        <p:spPr>
          <a:xfrm>
            <a:off x="722376" y="3309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根据段首句“Take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time.”可知，本段介绍了用餐时要放慢速度，根据设空处前句子中的It’s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down以及设空处后一句中的eat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full可推知，设空处应与慢慢进食的建议相关。C项（不要在上班的路上狼吞虎咽）符合语境。故选C项。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7_BD.173_1#4c336b0df?vja=1&amp;pid=cfc6b0c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4_1#4c336b0df.blank?vja=1&amp;pid=cfc6b0c10&amp;color=0,0,0&amp;vpa=78&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175_1#4c336b0df?vja=1&amp;pid=cfc6b0c10&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根据设空处前的“And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hand.”可知，应注意身边放哪些食物。又根据设空处前的“It’s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cookies.”可知，如果身边放一些不健康的小吃，则很难做到适度饮食，设空处应承接上文。E项［相反，要让自己周围充满健康的（食物）选择］提出建议，与上文构成转折关系，符合语境。故选E项。</a:t>
            </a:r>
            <a:endParaRPr lang="en-US" altLang="zh-CN" sz="2200" dirty="0"/>
          </a:p>
        </p:txBody>
      </p:sp>
      <p:sp>
        <p:nvSpPr>
          <p:cNvPr id="5" name="QB_7_BD.176_1#3f56fa5d3?vja=1&amp;pid=cfc6b0c10&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77_1#3f56fa5d3.blank?vja=1&amp;pid=cfc6b0c10&amp;color=0,0,0&amp;vpa=79&amp;vtp=1"/>
          <p:cNvSpPr/>
          <p:nvPr/>
        </p:nvSpPr>
        <p:spPr>
          <a:xfrm>
            <a:off x="1036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7_AS.178_1#3f56fa5d3?vja=1&amp;pid=cfc6b0c10&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根据段首句“Control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eating.”可知，本段围绕控制情绪化饮食展开。根据设空处后的also可推知，设空处应与下文构成递进关系，引出情绪化饮食的问题。B项（我们吃东西并不总是只为了充饥）符合语境。故选B项。</a:t>
            </a:r>
            <a:endParaRPr lang="en-US" altLang="zh-CN" sz="2200" dirty="0"/>
          </a:p>
        </p:txBody>
      </p:sp>
      <p:sp>
        <p:nvSpPr>
          <p:cNvPr id="8" name="QB_7_BD.179_1#69cd9bb68?vja=1&amp;pid=cfc6b0c10&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80_1#69cd9bb68.blank?vja=1&amp;pid=cfc6b0c10&amp;color=0,0,0&amp;vpa=80&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7_AS.181_1#69cd9bb68?vja=1&amp;pid=cfc6b0c10&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设空处位于本段段首，应为本段的主题句。根据下文内容可知，本段对全天的饮食给出了建议，并强调了健康早餐的重要性以及避免深夜进食。A项（全天都要合理饮食）能够概括本段主旨，符合语境。故选A项。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C_4#9cf37c711.fixed?vja=1&amp;pid=f8eca800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9cf37c711.fixed?vja=1&amp;pid=f8eca800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Brain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Power</a:t>
            </a:r>
            <a:endParaRPr lang="en-US" altLang="zh-CN" sz="4400" dirty="0"/>
          </a:p>
        </p:txBody>
      </p:sp>
      <p:pic>
        <p:nvPicPr>
          <p:cNvPr id="4" name="C_4#9cf37c711.fixed?vja=1&amp;pid=f8eca800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cf37c711.fixed?vja=1&amp;pid=f8eca800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ccb8bceeb?vja=1&amp;pid=1e9c9002c&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1.Due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high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（capable）,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appointed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conflict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between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two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sides.</a:t>
            </a:r>
            <a:endParaRPr lang="en-US" altLang="zh-CN" sz="2000" dirty="0"/>
          </a:p>
        </p:txBody>
      </p:sp>
      <p:sp>
        <p:nvSpPr>
          <p:cNvPr id="4" name="QB_6_AN.2_1#ccb8bceeb.blank?vja=1&amp;pid=1e9c9002c&amp;color=0,0,0&amp;vpa=1&amp;vtp=1"/>
          <p:cNvSpPr/>
          <p:nvPr/>
        </p:nvSpPr>
        <p:spPr>
          <a:xfrm>
            <a:off x="2790698" y="1226312"/>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capability</a:t>
            </a:r>
            <a:endParaRPr lang="en-US" altLang="zh-CN" sz="2000" dirty="0"/>
          </a:p>
        </p:txBody>
      </p:sp>
      <p:sp>
        <p:nvSpPr>
          <p:cNvPr id="5" name="QB_6_AS.3_1#1df647cc2?vja=1&amp;pid=1e9c9002c&amp;color=0,0,0&amp;vtp=1"/>
          <p:cNvSpPr/>
          <p:nvPr/>
        </p:nvSpPr>
        <p:spPr>
          <a:xfrm>
            <a:off x="722376" y="20778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句意为：由于能力出众，他被委派去处理双方之间的冲突。due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to意为“由于;因为”，to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为介词，故此处应用capable的名词形式capability,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意为“才能”，结合空前的不定冠词a可知，设空处应用名词单数形式。</a:t>
            </a:r>
            <a:endParaRPr lang="en-US" altLang="zh-CN" sz="2200" dirty="0"/>
          </a:p>
        </p:txBody>
      </p:sp>
      <p:sp>
        <p:nvSpPr>
          <p:cNvPr id="6" name="QB_6_BD.4_1#405a3e903?vja=1&amp;pid=1e9c9002c&amp;color=0,0,0&amp;vtp=1"/>
          <p:cNvSpPr/>
          <p:nvPr/>
        </p:nvSpPr>
        <p:spPr>
          <a:xfrm>
            <a:off x="722376" y="3268091"/>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endParaRPr lang="en-US" altLang="zh-CN" sz="2000" dirty="0"/>
          </a:p>
        </p:txBody>
      </p:sp>
      <p:sp>
        <p:nvSpPr>
          <p:cNvPr id="7" name="QB_6_AN.5_1#405a3e903.blank?vja=1&amp;pid=1e9c9002c&amp;color=0,0,0&amp;vpa=2&amp;vtp=1"/>
          <p:cNvSpPr/>
          <p:nvPr/>
        </p:nvSpPr>
        <p:spPr>
          <a:xfrm>
            <a:off x="1372807" y="3217291"/>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accurately</a:t>
            </a:r>
            <a:endParaRPr lang="en-US" altLang="zh-CN" sz="2000" dirty="0"/>
          </a:p>
        </p:txBody>
      </p:sp>
      <p:sp>
        <p:nvSpPr>
          <p:cNvPr id="8" name="QB_6_AS.6_1#405a3e903?vja=1&amp;pid=1e9c9002c&amp;color=0,0,0&amp;vtp=1"/>
          <p:cNvSpPr/>
          <p:nvPr/>
        </p:nvSpPr>
        <p:spPr>
          <a:xfrm>
            <a:off x="722376" y="4071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句意为：为了准确评估该项目的成效，研究人员必须从不同的方面对其进行考量。设空处修饰动词evaluate，应用副词。故填accurately。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P_6_BD#710d706ae?vja=1&amp;pid=d46b57e7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team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difficult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situation,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member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tried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pull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their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（weigh）.</a:t>
            </a:r>
            <a:endParaRPr lang="en-US" altLang="zh-CN" sz="2000" dirty="0"/>
          </a:p>
        </p:txBody>
      </p:sp>
      <p:sp>
        <p:nvSpPr>
          <p:cNvPr id="4" name="QB_6_AN.183_1#710d706ae.blank?vja=1&amp;pid=d46b57e7e&amp;color=0,0,0&amp;vpa=81&amp;vtp=1"/>
          <p:cNvSpPr/>
          <p:nvPr/>
        </p:nvSpPr>
        <p:spPr>
          <a:xfrm>
            <a:off x="9310942" y="1226312"/>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weight</a:t>
            </a:r>
            <a:endParaRPr lang="en-US" altLang="zh-CN" sz="2000" dirty="0"/>
          </a:p>
        </p:txBody>
      </p:sp>
      <p:sp>
        <p:nvSpPr>
          <p:cNvPr id="5" name="QB_6_AS.184_1#b8cf66676?vja=1&amp;pid=d46b57e7e&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句意为：团队陷入了困境，但每个成员都尽力发挥自己的作用。pull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weight为固定搭配，意为“尽自己的职责，尽自己的本分”。</a:t>
            </a:r>
            <a:endParaRPr lang="en-US" altLang="zh-CN" sz="2200" dirty="0"/>
          </a:p>
        </p:txBody>
      </p:sp>
      <p:sp>
        <p:nvSpPr>
          <p:cNvPr id="6" name="QB_6_BD.185_1#4f6d6d668?vja=1&amp;pid=d46b57e7e&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sits.</a:t>
            </a:r>
            <a:endParaRPr lang="en-US" altLang="zh-CN" sz="2000" dirty="0"/>
          </a:p>
        </p:txBody>
      </p:sp>
      <p:sp>
        <p:nvSpPr>
          <p:cNvPr id="7" name="QB_6_AN.186_1#4f6d6d668.blank?vja=1&amp;pid=d46b57e7e&amp;color=0,0,0&amp;vpa=82&amp;vtp=1"/>
          <p:cNvSpPr/>
          <p:nvPr/>
        </p:nvSpPr>
        <p:spPr>
          <a:xfrm>
            <a:off x="5832856" y="2468245"/>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connection</a:t>
            </a:r>
            <a:endParaRPr lang="en-US" altLang="zh-CN" sz="2000" dirty="0"/>
          </a:p>
        </p:txBody>
      </p:sp>
      <p:sp>
        <p:nvSpPr>
          <p:cNvPr id="8" name="QB_6_AS.187_1#4f6d6d668?vja=1&amp;pid=d46b57e7e&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句意为：该建筑旨在展示大自然和它所处的现代城市环境之间的联系。设空处作show的宾语，其前被定冠词the修饰，应填名词connection，表示“联系”，故填connection。</a:t>
            </a:r>
            <a:endParaRPr lang="en-US" altLang="zh-CN" sz="2200" dirty="0"/>
          </a:p>
        </p:txBody>
      </p:sp>
      <p:sp>
        <p:nvSpPr>
          <p:cNvPr id="9" name="QB_6_BD.188_1#80b2c6d2f?vja=1&amp;pid=d46b57e7e&amp;color=0,0,0&amp;vtp=1"/>
          <p:cNvSpPr/>
          <p:nvPr/>
        </p:nvSpPr>
        <p:spPr>
          <a:xfrm>
            <a:off x="722376" y="41192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mainly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hemisphere,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endParaRPr lang="en-US" altLang="zh-CN" sz="2000" dirty="0"/>
          </a:p>
        </p:txBody>
      </p:sp>
      <p:sp>
        <p:nvSpPr>
          <p:cNvPr id="10" name="QB_6_AN.189_1#80b2c6d2f.blank?vja=1&amp;pid=d46b57e7e&amp;color=0,0,0&amp;vpa=83&amp;vtp=1"/>
          <p:cNvSpPr/>
          <p:nvPr/>
        </p:nvSpPr>
        <p:spPr>
          <a:xfrm>
            <a:off x="2505456" y="4081145"/>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11" name="QB_6_AS.190_1#80b2c6d2f?vja=1&amp;pid=d46b57e7e&amp;color=0,0,0&amp;vtp=1"/>
          <p:cNvSpPr/>
          <p:nvPr/>
        </p:nvSpPr>
        <p:spPr>
          <a:xfrm>
            <a:off x="722376" y="49193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句意为：亚洲主要位于东半球，面积是欧洲的四倍多。be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in意为“位于；坐落于”，设空处在本句中作定语，故填located。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191_1#6d1fb6a05?vja=1&amp;pid=d46b57e7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earthquake-stricken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endParaRPr lang="en-US" altLang="zh-CN" sz="2000" dirty="0"/>
          </a:p>
        </p:txBody>
      </p:sp>
      <p:sp>
        <p:nvSpPr>
          <p:cNvPr id="3" name="QB_6_AN.192_1#6d1fb6a05.blank?vja=1&amp;pid=d46b57e7e&amp;color=0,0,0&amp;vpa=84&amp;vtp=1"/>
          <p:cNvSpPr/>
          <p:nvPr/>
        </p:nvSpPr>
        <p:spPr>
          <a:xfrm>
            <a:off x="3038094" y="845313"/>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consisting</a:t>
            </a:r>
            <a:endParaRPr lang="en-US" altLang="zh-CN" sz="2000" dirty="0"/>
          </a:p>
        </p:txBody>
      </p:sp>
      <p:sp>
        <p:nvSpPr>
          <p:cNvPr id="4" name="QB_6_AS.193_1#6d1fb6a05?vja=1&amp;pid=d46b57e7e&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句意为：一支由五名医生和两名护士组成的医疗队出发前往地震灾区。主语A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team与consist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of之间是逻辑上的主动关系，所以设空处应用现在分词作后置定语。故填consisting。</a:t>
            </a:r>
            <a:endParaRPr lang="en-US" altLang="zh-CN" sz="2200" dirty="0"/>
          </a:p>
        </p:txBody>
      </p:sp>
      <p:sp>
        <p:nvSpPr>
          <p:cNvPr id="5" name="QB_6_BD.194_1#9d1f7475b?vja=1&amp;pid=d46b57e7e&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5.Mei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Lanfang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a:t>
            </a:r>
            <a:endParaRPr lang="en-US" altLang="zh-CN" sz="2000" dirty="0"/>
          </a:p>
        </p:txBody>
      </p:sp>
      <p:sp>
        <p:nvSpPr>
          <p:cNvPr id="6" name="QB_6_AN.195_1#9d1f7475b.blank?vja=1&amp;pid=d46b57e7e&amp;color=0,0,0&amp;vpa=85&amp;vtp=1"/>
          <p:cNvSpPr/>
          <p:nvPr/>
        </p:nvSpPr>
        <p:spPr>
          <a:xfrm>
            <a:off x="8707501" y="2453259"/>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called</a:t>
            </a:r>
            <a:endParaRPr lang="en-US" altLang="zh-CN" sz="2000" dirty="0"/>
          </a:p>
        </p:txBody>
      </p:sp>
      <p:sp>
        <p:nvSpPr>
          <p:cNvPr id="7" name="QB_6_AS.196_1#9d1f7475b?vja=1&amp;pid=d46b57e7e&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句意为：梅兰芳擅长扮演京剧中被称为“旦”的女性角色。被修饰部分the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Opera和call之间为逻辑上的被动关系，故用过去分词called作后置定语。</a:t>
            </a:r>
            <a:endParaRPr lang="en-US" altLang="zh-CN" sz="2200" dirty="0"/>
          </a:p>
        </p:txBody>
      </p:sp>
      <p:sp>
        <p:nvSpPr>
          <p:cNvPr id="8" name="QB_6_BD.197_1#6b4780c84?vja=1&amp;pid=d46b57e7e&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language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British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endParaRPr lang="en-US" altLang="zh-CN" sz="2000" dirty="0"/>
          </a:p>
        </p:txBody>
      </p:sp>
      <p:sp>
        <p:nvSpPr>
          <p:cNvPr id="9" name="QB_6_AN.198_1#6b4780c84.blank?vja=1&amp;pid=d46b57e7e&amp;color=0,0,0&amp;vpa=86&amp;vtp=1"/>
          <p:cNvSpPr/>
          <p:nvPr/>
        </p:nvSpPr>
        <p:spPr>
          <a:xfrm>
            <a:off x="5921439" y="36724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B_6_AS.199_1#6b4780c84?vja=1&amp;pid=d46b57e7e&amp;color=0,0,0&amp;vtp=1"/>
          <p:cNvSpPr/>
          <p:nvPr/>
        </p:nvSpPr>
        <p:spPr>
          <a:xfrm>
            <a:off x="722376" y="413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句意为：美国人和英国人说同样的语言。the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为固定短语，意为“和</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一样的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11" name="QB_6_BD.200_1#4ed9e1ba8?vja=1&amp;pid=d46b57e7e&amp;color=0,0,0&amp;vtp=1"/>
          <p:cNvSpPr/>
          <p:nvPr/>
        </p:nvSpPr>
        <p:spPr>
          <a:xfrm>
            <a:off x="722376" y="49297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restricting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intake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high-fat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endParaRPr lang="en-US" altLang="zh-CN" sz="2000" dirty="0"/>
          </a:p>
        </p:txBody>
      </p:sp>
      <p:sp>
        <p:nvSpPr>
          <p:cNvPr id="12" name="QB_6_AN.201_1#4ed9e1ba8.blank?vja=1&amp;pid=d46b57e7e&amp;color=0,0,0&amp;vpa=87&amp;vtp=1"/>
          <p:cNvSpPr/>
          <p:nvPr/>
        </p:nvSpPr>
        <p:spPr>
          <a:xfrm>
            <a:off x="5707126" y="48916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3" name="QB_6_AS.202_1#4ed9e1ba8?vja=1&amp;pid=d46b57e7e&amp;color=0,0,0&amp;vtp=1"/>
          <p:cNvSpPr/>
          <p:nvPr/>
        </p:nvSpPr>
        <p:spPr>
          <a:xfrm>
            <a:off x="722376" y="53544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句意为：医生建议限制高脂肪食物的摄入以改善她的健康状况。intake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of为固定搭配，意为“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的摄入（量）”。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203_1#b45b4018e?vja=1&amp;pid=d46b57e7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8.Cries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a:t>
            </a:r>
            <a:endParaRPr lang="en-US" altLang="zh-CN" sz="2000" dirty="0"/>
          </a:p>
        </p:txBody>
      </p:sp>
      <p:sp>
        <p:nvSpPr>
          <p:cNvPr id="3" name="QB_6_AN.204_1#b45b4018e.blank?vja=1&amp;pid=d46b57e7e&amp;color=0,0,0&amp;vpa=88&amp;vtp=1"/>
          <p:cNvSpPr/>
          <p:nvPr/>
        </p:nvSpPr>
        <p:spPr>
          <a:xfrm>
            <a:off x="4056126" y="845313"/>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4" name="QB_6_AS.205_1#b45b4018e?vja=1&amp;pid=d46b57e7e&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句意为：海鸟的叫声构成了海岸的乐章。make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up为固定短语，意为“组成，构成”。</a:t>
            </a:r>
            <a:endParaRPr lang="en-US" altLang="zh-CN" sz="2200" dirty="0"/>
          </a:p>
        </p:txBody>
      </p:sp>
      <p:sp>
        <p:nvSpPr>
          <p:cNvPr id="5" name="QB_6_BD.206_1#19eadb4e0?vja=1&amp;pid=d46b57e7e&amp;color=0,0,0&amp;vtp=1"/>
          <p:cNvSpPr/>
          <p:nvPr/>
        </p:nvSpPr>
        <p:spPr>
          <a:xfrm>
            <a:off x="722376" y="166706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endParaRPr lang="en-US" altLang="zh-CN" sz="2000" dirty="0"/>
          </a:p>
        </p:txBody>
      </p:sp>
      <p:sp>
        <p:nvSpPr>
          <p:cNvPr id="6" name="QB_6_AN.207_1#19eadb4e0.blank?vja=1&amp;pid=d46b57e7e&amp;color=0,0,0&amp;vpa=89&amp;vtp=1"/>
          <p:cNvSpPr/>
          <p:nvPr/>
        </p:nvSpPr>
        <p:spPr>
          <a:xfrm>
            <a:off x="5375910" y="1628965"/>
            <a:ext cx="1114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seen</a:t>
            </a:r>
            <a:endParaRPr lang="en-US" altLang="zh-CN" sz="2000" dirty="0"/>
          </a:p>
        </p:txBody>
      </p:sp>
      <p:sp>
        <p:nvSpPr>
          <p:cNvPr id="7" name="QB_6_AS.208_1#19eadb4e0?vja=1&amp;pid=d46b57e7e&amp;color=0,0,0&amp;vtp=1"/>
          <p:cNvSpPr/>
          <p:nvPr/>
        </p:nvSpPr>
        <p:spPr>
          <a:xfrm>
            <a:off x="722376" y="24715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句意为：他是我见过的最敬业的老师，因为他永远在思考如何为他的学生创造一个更好的环境。分析句子结构可知，设空处在that引导的定语从句中作谓语，在“主语+is+the+形容词最高级+名词+that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”结构中，从句用现在完成时；从句主语为I，助动词用have。故填have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endParaRPr lang="en-US" altLang="zh-CN" sz="2200" dirty="0"/>
          </a:p>
        </p:txBody>
      </p:sp>
      <p:sp>
        <p:nvSpPr>
          <p:cNvPr id="8" name="QB_6_BD.209_1#881316436?vja=1&amp;pid=d46b57e7e&amp;color=0,0,0&amp;vtp=1"/>
          <p:cNvSpPr/>
          <p:nvPr/>
        </p:nvSpPr>
        <p:spPr>
          <a:xfrm>
            <a:off x="722376" y="36653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endParaRPr lang="en-US" altLang="zh-CN" sz="2000" dirty="0"/>
          </a:p>
        </p:txBody>
      </p:sp>
      <p:sp>
        <p:nvSpPr>
          <p:cNvPr id="9" name="QB_6_AN.210_1#881316436.blank?vja=1&amp;pid=d46b57e7e&amp;color=0,0,0&amp;vpa=90&amp;vtp=1"/>
          <p:cNvSpPr/>
          <p:nvPr/>
        </p:nvSpPr>
        <p:spPr>
          <a:xfrm>
            <a:off x="7994269" y="3627247"/>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contains</a:t>
            </a:r>
            <a:endParaRPr lang="en-US" altLang="zh-CN" sz="2000" dirty="0"/>
          </a:p>
        </p:txBody>
      </p:sp>
      <p:sp>
        <p:nvSpPr>
          <p:cNvPr id="10" name="QB_6_AS.211_1#881316436?vja=1&amp;pid=d46b57e7e&amp;color=0,0,0&amp;vtp=1"/>
          <p:cNvSpPr/>
          <p:nvPr/>
        </p:nvSpPr>
        <p:spPr>
          <a:xfrm>
            <a:off x="722376" y="4465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如一位名人所言，一所房子不能称之为家，除非它既能满足身体的温饱，也能满足心灵的需求。该空在unless引导的条件状语从句中充当谓语，根据语境可知，此处陈述真理，时态用一般现在时，且从句主语为it。故填contai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M_6_BD.212_1#3b01c4249?vja=1&amp;pid=300596342&amp;color=0,0,0&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[河南洛阳强基联盟2024高二月考]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Digitalisation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twenty-first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various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influence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digitalisation.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Brailovskaia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less</a:t>
            </a:r>
            <a:endParaRPr lang="en-US" altLang="zh-CN" sz="2000" dirty="0"/>
          </a:p>
        </p:txBody>
      </p:sp>
      <p:sp>
        <p:nvSpPr>
          <p:cNvPr id="3" name="QM_6_AN.213_1#3b01c4249.blank?vja=1&amp;pid=300596342&amp;color=0,0,0&amp;vpa=91&amp;vtp=1"/>
          <p:cNvSpPr/>
          <p:nvPr/>
        </p:nvSpPr>
        <p:spPr>
          <a:xfrm>
            <a:off x="3124200" y="1623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214_1#3b01c4249.blank?vja=1&amp;pid=300596342&amp;color=0,0,0&amp;vpa=92&amp;vtp=1"/>
          <p:cNvSpPr/>
          <p:nvPr/>
        </p:nvSpPr>
        <p:spPr>
          <a:xfrm>
            <a:off x="9969373" y="2004900"/>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areas</a:t>
            </a:r>
            <a:endParaRPr lang="en-US" altLang="zh-CN" sz="2000" dirty="0"/>
          </a:p>
        </p:txBody>
      </p:sp>
      <p:sp>
        <p:nvSpPr>
          <p:cNvPr id="5" name="QM_6_AN.215_1#3b01c4249.blank?vja=1&amp;pid=300596342&amp;color=0,0,0&amp;vpa=93&amp;vtp=1"/>
          <p:cNvSpPr/>
          <p:nvPr/>
        </p:nvSpPr>
        <p:spPr>
          <a:xfrm>
            <a:off x="2089341" y="2754200"/>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6" name="QM_6_AN.216_1#3b01c4249.blank?vja=1&amp;pid=300596342&amp;color=0,0,0&amp;vpa=94&amp;vtp=1"/>
          <p:cNvSpPr/>
          <p:nvPr/>
        </p:nvSpPr>
        <p:spPr>
          <a:xfrm>
            <a:off x="4413631" y="3528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led</a:t>
            </a:r>
            <a:endParaRPr lang="en-US" altLang="zh-CN" sz="2000" dirty="0"/>
          </a:p>
        </p:txBody>
      </p:sp>
      <p:sp>
        <p:nvSpPr>
          <p:cNvPr id="7" name="QM_6_AN.217_1#3b01c4249.blank?vja=1&amp;pid=300596342&amp;color=0,0,0&amp;vpa=95&amp;vtp=1"/>
          <p:cNvSpPr/>
          <p:nvPr/>
        </p:nvSpPr>
        <p:spPr>
          <a:xfrm>
            <a:off x="3819017" y="4290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8" name="QM_6_AN.218_1#3b01c4249.blank?vja=1&amp;pid=300596342&amp;color=0,0,0&amp;vpa=96&amp;vtp=1"/>
          <p:cNvSpPr/>
          <p:nvPr/>
        </p:nvSpPr>
        <p:spPr>
          <a:xfrm>
            <a:off x="10023539" y="4278200"/>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significantly</a:t>
            </a:r>
            <a:endParaRPr lang="en-US" altLang="zh-CN" sz="2000" dirty="0"/>
          </a:p>
        </p:txBody>
      </p:sp>
      <p:sp>
        <p:nvSpPr>
          <p:cNvPr id="9" name="QM_6_AN.219_1#3b01c4249.blank?vja=1&amp;pid=300596342&amp;color=0,0,0&amp;vpa=97&amp;vtp=1"/>
          <p:cNvSpPr/>
          <p:nvPr/>
        </p:nvSpPr>
        <p:spPr>
          <a:xfrm>
            <a:off x="1760601" y="5433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12_1#3b01c4249?vja=1&amp;pid=300596342&amp;color=0,0,0&amp;vtp=1&amp;bt=1">
            <a:extLst>
              <a:ext uri="{FF2B5EF4-FFF2-40B4-BE49-F238E27FC236}">
                <a16:creationId xmlns:a16="http://schemas.microsoft.com/office/drawing/2014/main" id="{793F5A60-A9FA-4630-61F1-B2E620D139FE}"/>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stressed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Brailovskaia.“These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endParaRPr lang="en-US" altLang="zh-CN" sz="2000" dirty="0"/>
          </a:p>
        </p:txBody>
      </p:sp>
      <p:sp>
        <p:nvSpPr>
          <p:cNvPr id="3" name="QM_6_EX.223_1#3b01c4249?vja=1&amp;pid=300596342&amp;color=0,0,0&amp;vtp=1">
            <a:extLst>
              <a:ext uri="{FF2B5EF4-FFF2-40B4-BE49-F238E27FC236}">
                <a16:creationId xmlns:a16="http://schemas.microsoft.com/office/drawing/2014/main" id="{2475C5DD-7D4A-CFD1-26D8-E50239EA5DF4}"/>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本文是一篇说明文，主要介绍了随着数字化的发展，过多使用社交媒体对心理健康有负面影响。</a:t>
            </a:r>
            <a:endParaRPr lang="en-US" altLang="zh-CN" sz="2000" dirty="0"/>
          </a:p>
        </p:txBody>
      </p:sp>
      <p:sp>
        <p:nvSpPr>
          <p:cNvPr id="4" name="QM_6_AN.220_1#3b01c4249.blank?vja=1&amp;pid=300596342&amp;color=0,0,0&amp;vpa=98&amp;vtp=1">
            <a:extLst>
              <a:ext uri="{FF2B5EF4-FFF2-40B4-BE49-F238E27FC236}">
                <a16:creationId xmlns:a16="http://schemas.microsoft.com/office/drawing/2014/main" id="{1D86AAE6-8BD2-E781-E531-E85175C0C5DA}"/>
              </a:ext>
            </a:extLst>
          </p:cNvPr>
          <p:cNvSpPr/>
          <p:nvPr/>
        </p:nvSpPr>
        <p:spPr>
          <a:xfrm>
            <a:off x="5164773" y="1623900"/>
            <a:ext cx="1057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endParaRPr lang="en-US" altLang="zh-CN" sz="2000" dirty="0"/>
          </a:p>
        </p:txBody>
      </p:sp>
      <p:sp>
        <p:nvSpPr>
          <p:cNvPr id="5" name="QM_6_AN.221_1#3b01c4249.blank?vja=1&amp;pid=300596342&amp;color=0,0,0&amp;vpa=99&amp;vtp=1">
            <a:extLst>
              <a:ext uri="{FF2B5EF4-FFF2-40B4-BE49-F238E27FC236}">
                <a16:creationId xmlns:a16="http://schemas.microsoft.com/office/drawing/2014/main" id="{43457A9E-0664-2AD8-8B45-EDD205809B77}"/>
              </a:ext>
            </a:extLst>
          </p:cNvPr>
          <p:cNvSpPr/>
          <p:nvPr/>
        </p:nvSpPr>
        <p:spPr>
          <a:xfrm>
            <a:off x="3257614" y="2373200"/>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daily</a:t>
            </a:r>
            <a:endParaRPr lang="en-US" altLang="zh-CN" sz="2000" dirty="0"/>
          </a:p>
        </p:txBody>
      </p:sp>
      <p:sp>
        <p:nvSpPr>
          <p:cNvPr id="6" name="QM_6_AN.222_1#3b01c4249.blank?vja=1&amp;pid=300596342&amp;color=0,0,0&amp;vpa=100&amp;vtp=1">
            <a:extLst>
              <a:ext uri="{FF2B5EF4-FFF2-40B4-BE49-F238E27FC236}">
                <a16:creationId xmlns:a16="http://schemas.microsoft.com/office/drawing/2014/main" id="{3A6F814F-8AE4-BF46-6A5E-1AF77D53A863}"/>
              </a:ext>
            </a:extLst>
          </p:cNvPr>
          <p:cNvSpPr/>
          <p:nvPr/>
        </p:nvSpPr>
        <p:spPr>
          <a:xfrm>
            <a:off x="10332149" y="2385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Tree>
    <p:extLst>
      <p:ext uri="{BB962C8B-B14F-4D97-AF65-F5344CB8AC3E}">
        <p14:creationId xmlns:p14="http://schemas.microsoft.com/office/powerpoint/2010/main" val="24857703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7_BD.224_1#f0f5c7f45?vja=1&amp;pid=3b01c424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225_1#f0f5c7f45.blank?vja=1&amp;pid=3b01c4249&amp;color=0,0,0&amp;vpa=101&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226_1#f0f5c7f45?vja=1&amp;pid=3b01c4249&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数字化是21世纪的一个主要特征，它代表着社会向数字技术在生活各个领域被广泛应用的转变。分析句子结构可知，设空处引导非限制性定语从句，先行词Digitalisation指物，关系词在从句中作主语，所以应用which引导该从句。</a:t>
            </a:r>
            <a:endParaRPr lang="en-US" altLang="zh-CN" sz="2200" dirty="0"/>
          </a:p>
        </p:txBody>
      </p:sp>
      <p:sp>
        <p:nvSpPr>
          <p:cNvPr id="5" name="QB_7_BD.227_1#dd2f946ed?vja=1&amp;pid=3b01c4249&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228_1#dd2f946ed.blank?vja=1&amp;pid=3b01c4249&amp;color=0,0,0&amp;vpa=102&amp;vtp=1"/>
          <p:cNvSpPr/>
          <p:nvPr/>
        </p:nvSpPr>
        <p:spPr>
          <a:xfrm>
            <a:off x="1049401" y="2465959"/>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areas</a:t>
            </a:r>
            <a:endParaRPr lang="en-US" altLang="zh-CN" sz="2000" dirty="0"/>
          </a:p>
        </p:txBody>
      </p:sp>
      <p:sp>
        <p:nvSpPr>
          <p:cNvPr id="7" name="QB_7_AS.229_1#dd2f946ed?vja=1&amp;pid=3b01c4249&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句意见上一题解析。area意为“领域；方面”时为可数名词，其前有various修饰，所以应用复数形式。故填areas。</a:t>
            </a:r>
            <a:endParaRPr lang="en-US" altLang="zh-CN" sz="2200" dirty="0"/>
          </a:p>
        </p:txBody>
      </p:sp>
      <p:sp>
        <p:nvSpPr>
          <p:cNvPr id="8" name="QB_7_BD.230_1#c86f51fb4?vja=1&amp;pid=3b01c4249&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231_1#c86f51fb4.blank?vja=1&amp;pid=3b01c4249&amp;color=0,0,0&amp;vpa=103&amp;vtp=1"/>
          <p:cNvSpPr/>
          <p:nvPr/>
        </p:nvSpPr>
        <p:spPr>
          <a:xfrm>
            <a:off x="1024001" y="3685159"/>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10" name="QB_7_AS.232_1#c86f51fb4?vja=1&amp;pid=3b01c4249&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句意为：然而，专家指出，过多地使用社交媒体被认为会对心理健康产生负面影响。have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influence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有影响”。故填on/upon。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7_BD.233_1#46ebae490?vja=1&amp;pid=3b01c424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234_1#46ebae490.blank?vja=1&amp;pid=3b01c4249&amp;color=0,0,0&amp;vpa=104&amp;vtp=1"/>
          <p:cNvSpPr/>
          <p:nvPr/>
        </p:nvSpPr>
        <p:spPr>
          <a:xfrm>
            <a:off x="1024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led</a:t>
            </a:r>
            <a:endParaRPr lang="en-US" altLang="zh-CN" sz="2000" dirty="0"/>
          </a:p>
        </p:txBody>
      </p:sp>
      <p:sp>
        <p:nvSpPr>
          <p:cNvPr id="4" name="QB_7_AS.235_1#46ebae490?vja=1&amp;pid=3b01c4249&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心理健康研究与治疗中心的朱莉娅·布雷洛夫斯卡娅博士领导的这项研究的结果清楚地表明，每天将社交媒体的使用时间减少30分钟并将这段时间用于体育活动的人群可以显著改善自己的心理健康状况。该句中主句主干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”，设空处应用非谓语动词作后置定语，修饰study；lead与其逻辑主语study之间是被动关系，所以应用过去分词作后置定语。故填led。</a:t>
            </a:r>
            <a:endParaRPr lang="en-US" altLang="zh-CN" sz="2200" dirty="0"/>
          </a:p>
        </p:txBody>
      </p:sp>
      <p:sp>
        <p:nvSpPr>
          <p:cNvPr id="5" name="QB_7_BD.236_1#59938f195?vja=1&amp;pid=3b01c4249&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237_1#59938f195.blank?vja=1&amp;pid=3b01c4249&amp;color=0,0,0&amp;vpa=105&amp;vtp=1"/>
          <p:cNvSpPr/>
          <p:nvPr/>
        </p:nvSpPr>
        <p:spPr>
          <a:xfrm>
            <a:off x="1062101" y="32279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B_7_AS.238_1#59938f195?vja=1&amp;pid=3b01c4249&amp;color=0,0,0&amp;vtp=1"/>
          <p:cNvSpPr/>
          <p:nvPr/>
        </p:nvSpPr>
        <p:spPr>
          <a:xfrm>
            <a:off x="722376" y="3690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句意见上一题解析。根据句意并分析句子结构可知，cut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day和used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activity之间是并列关系，应用and连接。</a:t>
            </a:r>
            <a:endParaRPr lang="en-US" altLang="zh-CN" sz="2200" dirty="0"/>
          </a:p>
        </p:txBody>
      </p:sp>
      <p:sp>
        <p:nvSpPr>
          <p:cNvPr id="8" name="QB_7_BD.239_1#c701635d9?vja=1&amp;pid=3b01c4249&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240_1#c701635d9.blank?vja=1&amp;pid=3b01c4249&amp;color=0,0,0&amp;vpa=106&amp;vtp=1"/>
          <p:cNvSpPr/>
          <p:nvPr/>
        </p:nvSpPr>
        <p:spPr>
          <a:xfrm>
            <a:off x="1049401" y="4447159"/>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significantly</a:t>
            </a:r>
            <a:endParaRPr lang="en-US" altLang="zh-CN" sz="2000" dirty="0"/>
          </a:p>
        </p:txBody>
      </p:sp>
      <p:sp>
        <p:nvSpPr>
          <p:cNvPr id="10" name="QB_7_AS.241_1#c701635d9?vja=1&amp;pid=3b01c4249&amp;color=0,0,0&amp;vtp=1"/>
          <p:cNvSpPr/>
          <p:nvPr/>
        </p:nvSpPr>
        <p:spPr>
          <a:xfrm>
            <a:off x="722376" y="4881182"/>
            <a:ext cx="10909300"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句意见第4题解析。设空处修饰动词improve，应用副词，故填significantly，意为“显著地”。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7_BD.242_1#b5bbc0f84?vja=1&amp;pid=3b01c424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243_1#b5bbc0f84.blank?vja=1&amp;pid=3b01c4249&amp;color=0,0,0&amp;vpa=107&amp;vtp=1"/>
          <p:cNvSpPr/>
          <p:nvPr/>
        </p:nvSpPr>
        <p:spPr>
          <a:xfrm>
            <a:off x="1062101"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4" name="QB_7_AS.244_1#b5bbc0f84?vja=1&amp;pid=3b01c4249&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句意为：参与者在两周内每天用运动代替30分钟社交媒体的使用，取得了强有力的效果。设空处作主句的谓语；根据从句中的replaced并结合上下文时态可知，这是发生在过去的事情，应用一般过去时。故填had。</a:t>
            </a:r>
            <a:endParaRPr lang="en-US" altLang="zh-CN" sz="2200" dirty="0"/>
          </a:p>
        </p:txBody>
      </p:sp>
      <p:sp>
        <p:nvSpPr>
          <p:cNvPr id="5" name="QB_7_BD.245_1#3ec8bfd4e?vja=1&amp;pid=3b01c4249&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246_1#3ec8bfd4e.blank?vja=1&amp;pid=3b01c4249&amp;color=0,0,0&amp;vpa=108&amp;vtp=1"/>
          <p:cNvSpPr/>
          <p:nvPr/>
        </p:nvSpPr>
        <p:spPr>
          <a:xfrm>
            <a:off x="1062101" y="2465959"/>
            <a:ext cx="1057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endParaRPr lang="en-US" altLang="zh-CN" sz="2000" dirty="0"/>
          </a:p>
        </p:txBody>
      </p:sp>
      <p:sp>
        <p:nvSpPr>
          <p:cNvPr id="7" name="QB_7_AS.247_1#3ec8bfd4e?vja=1&amp;pid=3b01c4249&amp;color=0,0,0&amp;vtp=1"/>
          <p:cNvSpPr/>
          <p:nvPr/>
        </p:nvSpPr>
        <p:spPr>
          <a:xfrm>
            <a:off x="722376" y="2928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布雷洛夫斯卡娅博士说：“这向我们表明，不时减少我们的在线活跃度并回归我们的人类本真是多么重要。这些措施可以很容易地应用到人们的日常生活中，它们是完全免费的，同时，它们帮助我们在数字时代保持快乐和健康。”此处为how引导的宾语从句，从句包含“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sth”句型，其中it作形式主语，不定式是真正的主语。</a:t>
            </a:r>
            <a:endParaRPr lang="en-US" altLang="zh-CN" sz="2200" dirty="0"/>
          </a:p>
        </p:txBody>
      </p:sp>
      <p:sp>
        <p:nvSpPr>
          <p:cNvPr id="8" name="QB_7_BD.248_1#0c016af1c?vja=1&amp;pid=3b01c4249&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249_1#0c016af1c.blank?vja=1&amp;pid=3b01c4249&amp;color=0,0,0&amp;vpa=109&amp;vtp=1"/>
          <p:cNvSpPr/>
          <p:nvPr/>
        </p:nvSpPr>
        <p:spPr>
          <a:xfrm>
            <a:off x="1049401" y="4447159"/>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daily</a:t>
            </a:r>
            <a:endParaRPr lang="en-US" altLang="zh-CN" sz="2000" dirty="0"/>
          </a:p>
        </p:txBody>
      </p:sp>
      <p:sp>
        <p:nvSpPr>
          <p:cNvPr id="10" name="QB_7_AS.250_1#0c016af1c?vja=1&amp;pid=3b01c4249&amp;color=0,0,0&amp;vtp=1"/>
          <p:cNvSpPr/>
          <p:nvPr/>
        </p:nvSpPr>
        <p:spPr>
          <a:xfrm>
            <a:off x="722376" y="4881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句意见上一题解析。设空处作定语，修饰名词lives，应用形容词。故填daily。</a:t>
            </a:r>
            <a:endParaRPr lang="en-US" altLang="zh-CN" sz="2200" dirty="0"/>
          </a:p>
        </p:txBody>
      </p:sp>
      <p:sp>
        <p:nvSpPr>
          <p:cNvPr id="11" name="QB_7_BD.251_1#c7178bec5?vja=1&amp;pid=3b01c4249&amp;color=0,0,0&amp;vtp=1"/>
          <p:cNvSpPr/>
          <p:nvPr/>
        </p:nvSpPr>
        <p:spPr>
          <a:xfrm>
            <a:off x="722376" y="5270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252_1#c7178bec5.blank?vja=1&amp;pid=3b01c4249&amp;color=0,0,0&amp;vpa=110&amp;vtp=1"/>
          <p:cNvSpPr/>
          <p:nvPr/>
        </p:nvSpPr>
        <p:spPr>
          <a:xfrm>
            <a:off x="1151001" y="52324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3" name="QB_7_AS.253_1#c7178bec5?vja=1&amp;pid=3b01c4249&amp;color=0,0,0&amp;vtp=1"/>
          <p:cNvSpPr/>
          <p:nvPr/>
        </p:nvSpPr>
        <p:spPr>
          <a:xfrm>
            <a:off x="722376" y="5655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句意见第8题解析。at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time为固定表达，意为“同时”。故填the。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C_4#a61d6fac5.fixed?vja=1&amp;pid=f8eca800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a61d6fac5.fixed?vja=1&amp;pid=f8eca800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Brain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Power</a:t>
            </a:r>
            <a:endParaRPr lang="en-US" altLang="zh-CN" sz="4400" dirty="0"/>
          </a:p>
        </p:txBody>
      </p:sp>
      <p:pic>
        <p:nvPicPr>
          <p:cNvPr id="4" name="C_4#a61d6fac5.fixed?vja=1&amp;pid=f8eca800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a61d6fac5.fixed?vja=1&amp;pid=f8eca800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M_6_BD.254_1#a15ddb987?vja=1&amp;pid=7fa9120c3&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[安徽合肥八中2025高二期末]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Psychological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Warwick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Fudan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adolescents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Adolescent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（ABCD）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7_1#38f98daa2?vja=1&amp;pid=1e9c9002c&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accurate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（calculate）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endParaRPr lang="en-US" altLang="zh-CN" sz="2000" dirty="0"/>
          </a:p>
        </p:txBody>
      </p:sp>
      <p:sp>
        <p:nvSpPr>
          <p:cNvPr id="3" name="QB_6_AN.8_1#38f98daa2.blank?vja=1&amp;pid=1e9c9002c&amp;color=0,0,0&amp;vpa=3&amp;vtp=1"/>
          <p:cNvSpPr/>
          <p:nvPr/>
        </p:nvSpPr>
        <p:spPr>
          <a:xfrm>
            <a:off x="6549073" y="858013"/>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calculation</a:t>
            </a:r>
            <a:endParaRPr lang="en-US" altLang="zh-CN" sz="2000" dirty="0"/>
          </a:p>
        </p:txBody>
      </p:sp>
      <p:sp>
        <p:nvSpPr>
          <p:cNvPr id="4" name="QB_6_AS.9_1#38f98daa2?vja=1&amp;pid=1e9c9002c&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句意为：科学家们能准确地计算出航天飞船将于何时到达月球。设空处作宾语，且根据空前的不定冠词an可知，此处应用名词单数形式，故填calculation。</a:t>
            </a:r>
            <a:endParaRPr lang="en-US" altLang="zh-CN" sz="2200" dirty="0"/>
          </a:p>
        </p:txBody>
      </p:sp>
      <p:sp>
        <p:nvSpPr>
          <p:cNvPr id="5" name="QB_6_BD.10_1#611d0f52c?vja=1&amp;pid=1e9c9002c&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machine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endParaRPr lang="en-US" altLang="zh-CN" sz="2000" dirty="0"/>
          </a:p>
        </p:txBody>
      </p:sp>
      <p:sp>
        <p:nvSpPr>
          <p:cNvPr id="6" name="QB_6_AN.11_1#611d0f52c.blank?vja=1&amp;pid=1e9c9002c&amp;color=0,0,0&amp;vpa=4&amp;vtp=1"/>
          <p:cNvSpPr/>
          <p:nvPr/>
        </p:nvSpPr>
        <p:spPr>
          <a:xfrm>
            <a:off x="5755069" y="24659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7" name="QB_6_AS.12_1#611d0f52c?vja=1&amp;pid=1e9c9002c&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句意为：我们会让你操作这台新机器，前提是你遵守操作规则。on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that为固定表达，意为“在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条件/情况下”。故填on。</a:t>
            </a:r>
            <a:endParaRPr lang="en-US" altLang="zh-CN" sz="2200" dirty="0"/>
          </a:p>
        </p:txBody>
      </p:sp>
      <p:sp>
        <p:nvSpPr>
          <p:cNvPr id="8" name="QB_6_BD.13_1#65cf68b82?vja=1&amp;pid=1e9c9002c&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Zhongjing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honoured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endParaRPr lang="en-US" altLang="zh-CN" sz="2000" dirty="0"/>
          </a:p>
        </p:txBody>
      </p:sp>
      <p:sp>
        <p:nvSpPr>
          <p:cNvPr id="9" name="QB_6_AN.14_1#65cf68b82.blank?vja=1&amp;pid=1e9c9002c&amp;color=0,0,0&amp;vpa=5&amp;vtp=1"/>
          <p:cNvSpPr/>
          <p:nvPr/>
        </p:nvSpPr>
        <p:spPr>
          <a:xfrm>
            <a:off x="5065776" y="36978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B_6_AS.15_1#65cf68b82?vja=1&amp;pid=1e9c9002c&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句意为：自东汉以来，张仲景一直被尊为医术大师。be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honoured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为固定搭配，意为“被尊为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54_1#a15ddb987?vja=1&amp;pid=7fa9120c3&amp;color=0,0,0&amp;vtp=1&amp;bt=1">
            <a:extLst>
              <a:ext uri="{FF2B5EF4-FFF2-40B4-BE49-F238E27FC236}">
                <a16:creationId xmlns:a16="http://schemas.microsoft.com/office/drawing/2014/main" id="{2902627F-B6B9-C6A3-8D94-B62F24B917E2}"/>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adolescence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enriching,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Jianfeng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Tree>
    <p:extLst>
      <p:ext uri="{BB962C8B-B14F-4D97-AF65-F5344CB8AC3E}">
        <p14:creationId xmlns:p14="http://schemas.microsoft.com/office/powerpoint/2010/main" val="3213987641"/>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M_6_EX.255_1#a15ddb987?vja=1&amp;pid=7fa9120c3&amp;color=0,0,0&amp;vtp=1&amp;bt=1"/>
          <p:cNvSpPr/>
          <p:nvPr/>
        </p:nvSpPr>
        <p:spPr>
          <a:xfrm>
            <a:off x="722376" y="900000"/>
            <a:ext cx="10753344" cy="1113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一项由中英两国大学合作的研究，该研究通过对一万多名青少年的数据进行分析，揭示了儿童早期阅读对其日后的大脑发育、认知能力和心理健康的积极影响，并提出了“每周12小时左右为最佳阅读时长”的观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7_BD.256_1#7abb548d3?vja=1&amp;pid=a15ddb98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57_1#7abb548d3.bracket?vja=1&amp;pid=a15ddb987&amp;color=0,0,0&amp;vpa=111&amp;vtp=1"/>
          <p:cNvSpPr/>
          <p:nvPr/>
        </p:nvSpPr>
        <p:spPr>
          <a:xfrm>
            <a:off x="80931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56_2#7abb548d3.choices?vja=1&amp;pid=a15ddb98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adolescent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endParaRPr lang="en-US" altLang="zh-CN" sz="2000" dirty="0"/>
          </a:p>
        </p:txBody>
      </p:sp>
      <p:sp>
        <p:nvSpPr>
          <p:cNvPr id="5" name="QC_7_AS.258_1#7abb548d3?vja=1&amp;pid=a15ddb987&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encouraging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cognition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第二段末尾提出了一个问题：鼓励孩子从小阅读会对他们日后的大脑发育、认知能力和心理健康产生何种影响，这一点尚不清楚；第三段开头紧接着指出为了探究这一问题，研究人员展开了一项研究。由此可知，这里的this正是指代前文提到的尚未明确的问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7_BD.259_1#58b1137e2?vja=1&amp;pid=a15ddb98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0_1#58b1137e2.bracket?vja=1&amp;pid=a15ddb987&amp;color=0,0,0&amp;vpa=112&amp;vtp=1"/>
          <p:cNvSpPr/>
          <p:nvPr/>
        </p:nvSpPr>
        <p:spPr>
          <a:xfrm>
            <a:off x="58531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59_2#58b1137e2.choices?vja=1&amp;pid=a15ddb98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adolescents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endParaRPr lang="en-US" altLang="zh-CN" sz="2000" dirty="0"/>
          </a:p>
        </p:txBody>
      </p:sp>
      <p:sp>
        <p:nvSpPr>
          <p:cNvPr id="5" name="QC_7_AS.261_1#58b1137e2?vja=1&amp;pid=a15ddb987&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四段内容可知，本段列举了早期为乐趣而阅读的儿童在青少年时期的良好表现：认知能力和学业表现提升、心理健康状况更佳——表现出的压力和抑郁迹象更少，并且注意力得到改善、行为问题也更少。因此本段重点介绍了早期为乐趣而阅读的益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7_AS.261_2#58b1137e2?vja=1&amp;pid=a15ddb987&amp;color=0,0,0&amp;mp=1&amp;vtp=1&amp;bt=1"/>
          <p:cNvSpPr/>
          <p:nvPr/>
        </p:nvSpPr>
        <p:spPr>
          <a:xfrm>
            <a:off x="722376" y="900000"/>
            <a:ext cx="10753344" cy="1875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干扰项解读</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A项：第三段介绍实验方法，本段是介绍实验“结果”。</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C项：文中未提及研究人员遇到的挑战。</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D项：文中列举的是早期为乐趣而阅读的儿童在青少年时期可能具备的优势，而非青少年普遍面临的问题。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7_BD.262_1#e2451488b?vja=1&amp;pid=a15ddb98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findings?(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3_1#e2451488b.bracket?vja=1&amp;pid=a15ddb987&amp;color=0,0,0&amp;vpa=113&amp;vtp=1"/>
          <p:cNvSpPr/>
          <p:nvPr/>
        </p:nvSpPr>
        <p:spPr>
          <a:xfrm>
            <a:off x="71073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2_2#e2451488b.choices?vja=1&amp;pid=a15ddb98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cognition.</a:t>
            </a:r>
            <a:endParaRPr lang="en-US" altLang="zh-CN" sz="2000" dirty="0"/>
          </a:p>
        </p:txBody>
      </p:sp>
      <p:sp>
        <p:nvSpPr>
          <p:cNvPr id="5" name="QC_7_AS.264_1#e2451488b?vja=1&amp;pid=a15ddb987&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pleasure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week和“Beyond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decrease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gnition”可知，研究人员首先指出了最佳阅读时长是每周12小时左右，随后补充说明超出这一时长后，认知能力逐渐下降。由此可知，超过12小时这个临界值后，阅读时长越长，认知能力反而会下降，即认知能力与阅读时长并不总是呈现正相关趋势。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BD.265_1#2ba11e5d9?vja=1&amp;pid=a15ddb98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Jianfeng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results?(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6_1#2ba11e5d9.bracket?vja=1&amp;pid=a15ddb987&amp;color=0,0,0&amp;vpa=114&amp;vtp=1"/>
          <p:cNvSpPr/>
          <p:nvPr/>
        </p:nvSpPr>
        <p:spPr>
          <a:xfrm>
            <a:off x="80217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65_2#2ba11e5d9.choices?vja=1&amp;pid=a15ddb98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99104" algn="l"/>
                <a:tab pos="5566507" algn="l"/>
                <a:tab pos="82418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Alarming.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Discouraging.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Instructive.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.Pioneering.</a:t>
            </a:r>
            <a:endParaRPr lang="en-US" altLang="zh-CN" sz="2000" dirty="0"/>
          </a:p>
        </p:txBody>
      </p:sp>
      <p:sp>
        <p:nvSpPr>
          <p:cNvPr id="5" name="QC_7_AS.267_1#2ba11e5d9?vja=1&amp;pid=a15ddb987&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内容可知，冯教授认为这项研究结果鼓励家长在孩子的幼年时期就激发他们的阅读兴趣，并指出这样做将有助于孩子的发展以及长期的阅读习惯的养成。由此可知，他认为研究结果具有指导意义。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M_6_BD.268_1#f016256a4?vja=1&amp;pid=254c9f4af&amp;color=0,0,0&amp;vtp=1&amp;bt=1"/>
          <p:cNvSpPr/>
          <p:nvPr/>
        </p:nvSpPr>
        <p:spPr>
          <a:xfrm>
            <a:off x="722376" y="896112"/>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[全国二卷2025]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Evelyn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Donohue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65-year-old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disorders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Donohue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weightlifting.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muscles—but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well-liked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sweeter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8_1#f016256a4?vja=1&amp;pid=254c9f4af&amp;color=0,0,0&amp;vtp=1&amp;bt=1">
            <a:extLst>
              <a:ext uri="{FF2B5EF4-FFF2-40B4-BE49-F238E27FC236}">
                <a16:creationId xmlns:a16="http://schemas.microsoft.com/office/drawing/2014/main" id="{65CA3EF9-FB78-E62E-1260-341339F8A267}"/>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Donohue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endParaRPr lang="en-US" altLang="zh-CN" sz="2000" dirty="0"/>
          </a:p>
        </p:txBody>
      </p:sp>
      <p:sp>
        <p:nvSpPr>
          <p:cNvPr id="3" name="QM_6_EX.269_1#f016256a4?vja=1&amp;pid=254c9f4af&amp;color=0,0,0&amp;vtp=1">
            <a:extLst>
              <a:ext uri="{FF2B5EF4-FFF2-40B4-BE49-F238E27FC236}">
                <a16:creationId xmlns:a16="http://schemas.microsoft.com/office/drawing/2014/main" id="{BA0FDEC1-566C-0C73-C439-603B7F46ADDA}"/>
              </a:ext>
            </a:extLst>
          </p:cNvPr>
          <p:cNvSpPr/>
          <p:nvPr/>
        </p:nvSpPr>
        <p:spPr>
          <a:xfrm>
            <a:off x="722376" y="2052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本文主要讲述了65岁的奶奶伊夫琳·多诺霍在经历健康问题后开始健身，不仅练出肌肉，还激励了许多社交媒体用户的故事，她用行动证明了年龄不是锻炼的阻碍。</a:t>
            </a:r>
            <a:endParaRPr lang="en-US" altLang="zh-CN" sz="2000" dirty="0"/>
          </a:p>
        </p:txBody>
      </p:sp>
    </p:spTree>
    <p:extLst>
      <p:ext uri="{BB962C8B-B14F-4D97-AF65-F5344CB8AC3E}">
        <p14:creationId xmlns:p14="http://schemas.microsoft.com/office/powerpoint/2010/main" val="223251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270_1#3f6cf3ba2.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.write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B.travel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C.exercise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.recover</a:t>
            </a:r>
            <a:endParaRPr lang="en-US" altLang="zh-CN" sz="2000" dirty="0"/>
          </a:p>
        </p:txBody>
      </p:sp>
      <p:sp>
        <p:nvSpPr>
          <p:cNvPr id="3" name="QC_7_AN.271_1#3f6cf3ba2.bracket?vja=1&amp;pid=f016256a4&amp;color=0,0,0&amp;vpa=115&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272_1#3f6cf3ba2?vja=1&amp;pid=f016256a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根据下文中的“Determined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Donohue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out”可知，此处指多诺霍七年前开始锻炼。exercise意为“锻炼”，符合语境。write意为“写作”；travel意为“旅行”；recover意为“恢复”。</a:t>
            </a:r>
            <a:endParaRPr lang="en-US" altLang="zh-CN" sz="2200" dirty="0"/>
          </a:p>
        </p:txBody>
      </p:sp>
      <p:sp>
        <p:nvSpPr>
          <p:cNvPr id="5" name="QC_7_BD.273_1#92cabe733.choices?vja=1&amp;pid=f016256a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.goodwill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B.timeout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C.long-distance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.wake-up</a:t>
            </a:r>
            <a:endParaRPr lang="en-US" altLang="zh-CN" sz="2000" dirty="0"/>
          </a:p>
        </p:txBody>
      </p:sp>
      <p:sp>
        <p:nvSpPr>
          <p:cNvPr id="6" name="QC_7_AN.274_1#92cabe733.bracket?vja=1&amp;pid=f016256a4&amp;color=0,0,0&amp;vpa=116&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275_1#92cabe733?vja=1&amp;pid=f016256a4&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disorders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surgery.”可知，多诺霍因健康问题做了手术。由此可知，是这一令人警醒的经历让她意识到她应该作出改变。wake-up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call是固定搭配，意为“让人警醒的事”，符合语境。goodwill意为“善意”；timeout意为“暂停”；long-distance意为“长途的”。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6_1#2f3420d88?vja=1&amp;pid=1e9c9002c&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suitable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Lixia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endParaRPr lang="en-US" altLang="zh-CN" sz="2000" dirty="0"/>
          </a:p>
        </p:txBody>
      </p:sp>
      <p:sp>
        <p:nvSpPr>
          <p:cNvPr id="3" name="QB_6_AN.17_1#2f3420d88.blank?vja=1&amp;pid=1e9c9002c&amp;color=0,0,0&amp;vpa=6&amp;vtp=1"/>
          <p:cNvSpPr/>
          <p:nvPr/>
        </p:nvSpPr>
        <p:spPr>
          <a:xfrm>
            <a:off x="5991416" y="858013"/>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6_AS.18_1#2f3420d88?vja=1&amp;pid=1e9c9002c&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句意为：立夏前后的温度条件最适合种植早稻。be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suitable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为固定搭配，意为“适合</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”。故填for。</a:t>
            </a:r>
            <a:endParaRPr lang="en-US" altLang="zh-CN" sz="2200" dirty="0"/>
          </a:p>
        </p:txBody>
      </p:sp>
      <p:sp>
        <p:nvSpPr>
          <p:cNvPr id="5" name="QB_6_BD.19_1#c74b0d208?vja=1&amp;pid=1e9c9002c&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strategies.</a:t>
            </a:r>
            <a:endParaRPr lang="en-US" altLang="zh-CN" sz="2000" dirty="0"/>
          </a:p>
        </p:txBody>
      </p:sp>
      <p:sp>
        <p:nvSpPr>
          <p:cNvPr id="6" name="QB_6_AN.20_1#c74b0d208.blank?vja=1&amp;pid=1e9c9002c&amp;color=0,0,0&amp;vpa=7&amp;vtp=1"/>
          <p:cNvSpPr/>
          <p:nvPr/>
        </p:nvSpPr>
        <p:spPr>
          <a:xfrm>
            <a:off x="9320721" y="24461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7" name="QB_6_AS.21_1#c74b0d208?vja=1&amp;pid=1e9c9002c&amp;color=0,0,0&amp;vtp=1"/>
          <p:cNvSpPr/>
          <p:nvPr/>
        </p:nvSpPr>
        <p:spPr>
          <a:xfrm>
            <a:off x="722376" y="3297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句意为：一位优秀的教练在比赛中总是保持冷静，因为愤怒会导致制订出错误的策略。lead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to意为“导致”，to为介词，后接动名词形式。故填making。</a:t>
            </a:r>
            <a:endParaRPr lang="en-US" altLang="zh-CN" sz="2200" dirty="0"/>
          </a:p>
        </p:txBody>
      </p:sp>
      <p:sp>
        <p:nvSpPr>
          <p:cNvPr id="8" name="QB_6_BD.22_1#f2c6c2aa9?vja=1&amp;pid=1e9c9002c&amp;color=0,0,0&amp;vtp=1"/>
          <p:cNvSpPr/>
          <p:nvPr/>
        </p:nvSpPr>
        <p:spPr>
          <a:xfrm>
            <a:off x="722376" y="409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bound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p:txBody>
      </p:sp>
      <p:sp>
        <p:nvSpPr>
          <p:cNvPr id="9" name="QB_6_AN.23_1#f2c6c2aa9.blank?vja=1&amp;pid=1e9c9002c&amp;color=0,0,0&amp;vpa=8&amp;vtp=1"/>
          <p:cNvSpPr/>
          <p:nvPr/>
        </p:nvSpPr>
        <p:spPr>
          <a:xfrm>
            <a:off x="5996051" y="4040759"/>
            <a:ext cx="817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pass</a:t>
            </a:r>
            <a:endParaRPr lang="en-US" altLang="zh-CN" sz="2000" dirty="0"/>
          </a:p>
        </p:txBody>
      </p:sp>
      <p:sp>
        <p:nvSpPr>
          <p:cNvPr id="10" name="QB_6_AS.24_1#f2c6c2aa9?vja=1&amp;pid=1e9c9002c&amp;color=0,0,0&amp;vtp=1"/>
          <p:cNvSpPr/>
          <p:nvPr/>
        </p:nvSpPr>
        <p:spPr>
          <a:xfrm>
            <a:off x="722376" y="4516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句意为：你下了这么大功夫，考试准能及格。be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sth意为“很有可能/肯定会做某事”。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7_AS.275_2#92cabe733?vja=1&amp;pid=f016256a4&amp;color=0,0,0&amp;mp=1&amp;vtp=1&amp;bt=1"/>
          <p:cNvSpPr/>
          <p:nvPr/>
        </p:nvSpPr>
        <p:spPr>
          <a:xfrm>
            <a:off x="722376" y="900000"/>
            <a:ext cx="10753344" cy="2633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运用“因果逻辑链”与固定搭配解题</a:t>
            </a:r>
            <a:endParaRPr lang="en-US" altLang="zh-CN" sz="2000" dirty="0"/>
          </a:p>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链条式推理：</a:t>
            </a:r>
            <a:r>
              <a:rPr lang="en-US" altLang="zh-CN" sz="2000" b="0" i="0" dirty="0">
                <a:solidFill>
                  <a:srgbClr val="385723"/>
                </a:solidFill>
                <a:latin typeface="Times New Roman" pitchFamily="34" charset="0"/>
                <a:ea typeface="微软雅黑" pitchFamily="34" charset="-122"/>
                <a:cs typeface="Times New Roman" pitchFamily="34" charset="-120"/>
              </a:rPr>
              <a:t>运用“结果反推原因”的逻辑链，结合固定搭配破解隐喻表达。</a:t>
            </a:r>
            <a:endParaRPr lang="en-US" altLang="zh-CN" sz="2000" dirty="0"/>
          </a:p>
          <a:p>
            <a:pPr algn="just">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结果：</a:t>
            </a:r>
            <a:r>
              <a:rPr lang="en-US" altLang="zh-CN" sz="2000" b="0" i="0" dirty="0">
                <a:solidFill>
                  <a:srgbClr val="385723"/>
                </a:solidFill>
                <a:latin typeface="Times New Roman" pitchFamily="34" charset="0"/>
                <a:ea typeface="微软雅黑" pitchFamily="34" charset="-122"/>
                <a:cs typeface="Times New Roman" pitchFamily="34" charset="-120"/>
              </a:rPr>
              <a:t>下文提到她因健康问题（eating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disorders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issues）开始改变生活方式。原因：a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call是促使她作出改变的直接原因。逻辑闭环：健康问题作为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wake-up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call，促使她开始锻炼，符合“事件触发——行为改变”的因果逻辑。</a:t>
            </a:r>
            <a:endParaRPr lang="en-US" altLang="zh-CN" sz="2000" dirty="0"/>
          </a:p>
          <a:p>
            <a:pPr algn="just">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固定搭配：</a:t>
            </a:r>
            <a:r>
              <a:rPr lang="en-US" altLang="zh-CN" sz="2000" b="0" i="0" dirty="0">
                <a:solidFill>
                  <a:srgbClr val="385723"/>
                </a:solidFill>
                <a:latin typeface="Times New Roman" pitchFamily="34" charset="0"/>
                <a:ea typeface="微软雅黑" pitchFamily="34" charset="-122"/>
                <a:cs typeface="Times New Roman" pitchFamily="34" charset="-120"/>
              </a:rPr>
              <a:t>wake-up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call为常用搭配，意为“让人警醒的事”。如：The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diagnosis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wake-up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lifestyle.诊断结果对他来说是改变生活方式的警醒。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7_BD.276_1#ff2ad54a7.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.normally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B.ultimately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C.suddenly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.automatically</a:t>
            </a:r>
            <a:endParaRPr lang="en-US" altLang="zh-CN" sz="2000" dirty="0"/>
          </a:p>
        </p:txBody>
      </p:sp>
      <p:sp>
        <p:nvSpPr>
          <p:cNvPr id="3" name="QC_7_AN.277_1#ff2ad54a7.bracket?vja=1&amp;pid=f016256a4&amp;color=0,0,0&amp;vpa=11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278_1#ff2ad54a7?vja=1&amp;pid=f016256a4&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disorders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s及下文内容可知，多诺霍一直受健康问题的困扰，这最终使得她接受手术，而这一经历也使她改变了生活方式。由此可知，此处表示她的健康问题最终导致她做手术。ultimately意为“最终”，引出事情发展的结果，符合语境。normally意为“正常地”；suddenly意为“突然”；automatically意为“自动地”。</a:t>
            </a:r>
            <a:endParaRPr lang="en-US" altLang="zh-CN" sz="2200" dirty="0"/>
          </a:p>
        </p:txBody>
      </p:sp>
      <p:sp>
        <p:nvSpPr>
          <p:cNvPr id="5" name="QC_7_BD.279_1#cc574df29.choices?vja=1&amp;pid=f016256a4&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.change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B.fortune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C.wish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.deal</a:t>
            </a:r>
            <a:endParaRPr lang="en-US" altLang="zh-CN" sz="2000" dirty="0"/>
          </a:p>
        </p:txBody>
      </p:sp>
      <p:sp>
        <p:nvSpPr>
          <p:cNvPr id="6" name="QC_7_AN.280_1#cc574df29.bracket?vja=1&amp;pid=f016256a4&amp;color=0,0,0&amp;vpa=118&amp;vtp=1"/>
          <p:cNvSpPr/>
          <p:nvPr/>
        </p:nvSpPr>
        <p:spPr>
          <a:xfrm>
            <a:off x="1176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281_1#cc574df29?vja=1&amp;pid=f016256a4&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around以及语境可知，多诺霍在这一经历之后开始锻炼身体，此处表示多诺霍经历了手术之后，意识到自己需要作出改变。change意为“改变”，make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change表示“作出改变”，符合语境。fortune意为“大笔的钱，巨款”；wish意为“愿望”；deal意为“交易”。</a:t>
            </a:r>
            <a:endParaRPr lang="en-US" altLang="zh-CN" sz="2200" dirty="0"/>
          </a:p>
        </p:txBody>
      </p:sp>
      <p:sp>
        <p:nvSpPr>
          <p:cNvPr id="8" name="QC_7_BD.282_1#6eda9f685.choices?vja=1&amp;pid=f016256a4&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.risky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B.traditional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C.comfortable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.healthy</a:t>
            </a:r>
            <a:endParaRPr lang="en-US" altLang="zh-CN" sz="2000" dirty="0"/>
          </a:p>
        </p:txBody>
      </p:sp>
      <p:sp>
        <p:nvSpPr>
          <p:cNvPr id="9" name="QC_7_AN.283_1#6eda9f685.bracket?vja=1&amp;pid=f016256a4&amp;color=0,0,0&amp;vpa=119&amp;vtp=1"/>
          <p:cNvSpPr/>
          <p:nvPr/>
        </p:nvSpPr>
        <p:spPr>
          <a:xfrm>
            <a:off x="1176401" y="449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284_1#6eda9f685?vja=1&amp;pid=f016256a4&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____及turn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around和began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out可知，多诺霍开始健身并遵循健康的生活方式。healthy意为“健康的”，符合语境。risky意为“冒险的”；traditional意为“传统的”；comfortable意为“舒适的”。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7_BD.285_1#f04f224cb.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.demand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B.secret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C.passion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.cure</a:t>
            </a:r>
            <a:endParaRPr lang="en-US" altLang="zh-CN" sz="2000" dirty="0"/>
          </a:p>
        </p:txBody>
      </p:sp>
      <p:sp>
        <p:nvSpPr>
          <p:cNvPr id="3" name="QC_7_AN.286_1#f04f224cb.bracket?vja=1&amp;pid=f016256a4&amp;color=0,0,0&amp;vpa=12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287_1#f04f224cb?vja=1&amp;pid=f016256a4&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根据下文内容可知，多诺霍坚持健身并在社交媒体分享心得，由此可推知，此处表示她对举重这种锻炼方式产生了热爱。passion意为“热爱，激情”，a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for表示“对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的热爱”，符合语境。demand意为“要求”；cure意为“疗法”。</a:t>
            </a:r>
            <a:endParaRPr lang="en-US" altLang="zh-CN" sz="2200" dirty="0"/>
          </a:p>
        </p:txBody>
      </p:sp>
      <p:sp>
        <p:nvSpPr>
          <p:cNvPr id="5" name="QC_7_BD.288_1#0b4df5b42.choices?vja=1&amp;pid=f016256a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.peace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B.fitness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C.fun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.nature</a:t>
            </a:r>
            <a:endParaRPr lang="en-US" altLang="zh-CN" sz="2000" dirty="0"/>
          </a:p>
        </p:txBody>
      </p:sp>
      <p:sp>
        <p:nvSpPr>
          <p:cNvPr id="6" name="QC_7_AN.289_1#0b4df5b42.bracket?vja=1&amp;pid=f016256a4&amp;color=0,0,0&amp;vpa=121&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290_1#0b4df5b42?vja=1&amp;pid=f016256a4&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根据上文中的discovering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weightlifting并结合下文内容可知，多诺霍坚持锻炼并爱上举重，因此她是一位健身爱好者。fitness意为“健康”，符合语境。</a:t>
            </a:r>
            <a:endParaRPr lang="en-US" altLang="zh-CN" sz="2200" dirty="0"/>
          </a:p>
        </p:txBody>
      </p:sp>
      <p:sp>
        <p:nvSpPr>
          <p:cNvPr id="8" name="QC_7_BD.291_1#31f53d4a8.choices?vja=1&amp;pid=f016256a4&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B.control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C.activate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.relax</a:t>
            </a:r>
            <a:endParaRPr lang="en-US" altLang="zh-CN" sz="2000" dirty="0"/>
          </a:p>
        </p:txBody>
      </p:sp>
      <p:sp>
        <p:nvSpPr>
          <p:cNvPr id="9" name="QC_7_AN.292_1#31f53d4a8.bracket?vja=1&amp;pid=f016256a4&amp;color=0,0,0&amp;vpa=122&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293_1#31f53d4a8?vja=1&amp;pid=f016256a4&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根据上文内容以及下文中的an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muscles并结合常识可知，多诺霍一直健身并爱上了举重，此处应表示她成功练出了令人惊叹的肌肉。grow意为“使生长，使形成”，符合语境。control意为“控制”；activate意为“激活”。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7_BD.294_1#0a9dc7751.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B.choice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C.reason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.difference</a:t>
            </a:r>
            <a:endParaRPr lang="en-US" altLang="zh-CN" sz="2000" dirty="0"/>
          </a:p>
        </p:txBody>
      </p:sp>
      <p:sp>
        <p:nvSpPr>
          <p:cNvPr id="3" name="QC_7_AN.295_1#0a9dc7751.bracket?vja=1&amp;pid=f016256a4&amp;color=0,0,0&amp;vpa=123&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296_1#0a9dc7751?vja=1&amp;pid=f016256a4&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aspects.”可知，多诺霍认为她的好状态归功于一些关键的方面，此处表示她在发布的健身内容中解释道：从这几个方面努力，其他人没有理由不能拥有这样的好状态。no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表示“没有理由”，此处为双重否定表示肯定，符合语境。</a:t>
            </a:r>
            <a:endParaRPr lang="en-US" altLang="zh-CN" sz="2200" dirty="0"/>
          </a:p>
        </p:txBody>
      </p:sp>
      <p:sp>
        <p:nvSpPr>
          <p:cNvPr id="5" name="QC_7_BD.297_1#83bcdd93a.choices?vja=1&amp;pid=f016256a4&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green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road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block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passing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mark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.stepping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a:t>
            </a:r>
            <a:endParaRPr lang="en-US" altLang="zh-CN" sz="2000" dirty="0"/>
          </a:p>
        </p:txBody>
      </p:sp>
      <p:sp>
        <p:nvSpPr>
          <p:cNvPr id="6" name="QC_7_AN.298_1#83bcdd93a.bracket?vja=1&amp;pid=f016256a4&amp;color=0,0,0&amp;vpa=124&amp;vtp=1"/>
          <p:cNvSpPr/>
          <p:nvPr/>
        </p:nvSpPr>
        <p:spPr>
          <a:xfrm>
            <a:off x="1303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299_1#83bcdd93a?vja=1&amp;pid=f016256a4&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根据语境并结合常识可知，此处表示多诺霍建议把失败看作成功的垫脚石。stepping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stone意为“垫脚石”，符合语境。green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light意为“绿灯，许可”；road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block意为“路障，障碍”；passing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mark意为“及格分数”。</a:t>
            </a:r>
            <a:endParaRPr lang="en-US" altLang="zh-CN" sz="2200" dirty="0"/>
          </a:p>
        </p:txBody>
      </p:sp>
      <p:sp>
        <p:nvSpPr>
          <p:cNvPr id="8" name="QC_7_BD.300_1#df30b2a75.choices?vja=1&amp;pid=f016256a4&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.Help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B.Consult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C.Follow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.Forgive</a:t>
            </a:r>
            <a:endParaRPr lang="en-US" altLang="zh-CN" sz="2000" dirty="0"/>
          </a:p>
        </p:txBody>
      </p:sp>
      <p:sp>
        <p:nvSpPr>
          <p:cNvPr id="9" name="QC_7_AN.301_1#df30b2a75.bracket?vja=1&amp;pid=f016256a4&amp;color=0,0,0&amp;vpa=125&amp;vtp=1"/>
          <p:cNvSpPr/>
          <p:nvPr/>
        </p:nvSpPr>
        <p:spPr>
          <a:xfrm>
            <a:off x="1294003" y="449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02_1#df30b2a75?vja=1&amp;pid=f016256a4&amp;color=0,0,0&amp;vtp=1"/>
          <p:cNvSpPr/>
          <p:nvPr/>
        </p:nvSpPr>
        <p:spPr>
          <a:xfrm>
            <a:off x="722376" y="4922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根据下文中的Lift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up可知，多诺霍认为扶持、帮助他人是很重要的。help意为“帮助”，与原文中的Lift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up呼应，符合语境。consult意为“咨询”。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7_BD.303_1#73997694f.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.accepted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B.shared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C.expected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.celebrated</a:t>
            </a:r>
            <a:endParaRPr lang="en-US" altLang="zh-CN" sz="2000" dirty="0"/>
          </a:p>
        </p:txBody>
      </p:sp>
      <p:sp>
        <p:nvSpPr>
          <p:cNvPr id="3" name="QC_7_AN.304_1#73997694f.bracket?vja=1&amp;pid=f016256a4&amp;color=0,0,0&amp;vpa=12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05_1#73997694f?vja=1&amp;pid=f016256a4&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根据上文内容可知，多诺霍认为要帮助他人，由此可推知，此处表示成功在与他人分享时更甜美。share意为“分享”，符合语境。</a:t>
            </a:r>
            <a:endParaRPr lang="en-US" altLang="zh-CN" sz="2200" dirty="0"/>
          </a:p>
        </p:txBody>
      </p:sp>
      <p:sp>
        <p:nvSpPr>
          <p:cNvPr id="5" name="QC_7_BD.306_1#4d234c1e4.choices?vja=1&amp;pid=f016256a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.goal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B.case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C.duty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.cost</a:t>
            </a:r>
            <a:endParaRPr lang="en-US" altLang="zh-CN" sz="2000" dirty="0"/>
          </a:p>
        </p:txBody>
      </p:sp>
      <p:sp>
        <p:nvSpPr>
          <p:cNvPr id="6" name="QC_7_AN.307_1#4d234c1e4.bracket?vja=1&amp;pid=f016256a4&amp;color=0,0,0&amp;vpa=127&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08_1#4d234c1e4?vja=1&amp;pid=f016256a4&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ercise可知，此处表示多诺霍认为身体的外在条件并不是锻炼的必要条件，锻炼的目标是让自己感觉良好，而非外表好看。goal意为“目标”，符合语境。case意为“具体情况，事例”；duty意为“责任”；cost意为“代价”。</a:t>
            </a:r>
            <a:endParaRPr lang="en-US" altLang="zh-CN" sz="2200" dirty="0"/>
          </a:p>
        </p:txBody>
      </p:sp>
      <p:sp>
        <p:nvSpPr>
          <p:cNvPr id="8" name="QC_7_BD.309_1#9c015d825.choices?vja=1&amp;pid=f016256a4&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.instructors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B.admirers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C.beginners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.doubters</a:t>
            </a:r>
            <a:endParaRPr lang="en-US" altLang="zh-CN" sz="2000" dirty="0"/>
          </a:p>
        </p:txBody>
      </p:sp>
      <p:sp>
        <p:nvSpPr>
          <p:cNvPr id="9" name="QC_7_AN.310_1#9c015d825.bracket?vja=1&amp;pid=f016256a4&amp;color=0,0,0&amp;vpa=128&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11_1#9c015d825?vja=1&amp;pid=f016256a4&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Donohue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laughed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out可知，过去多诺霍因为年纪大健身常被嘲笑，此处表示她用行动证明这些怀疑她的人错了。doubter意为“怀疑者”，符合语境。instructor意为“教练”；admirer意为“赞赏者”；beginner意为“初学者”。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312_1#383eee248.choices?vja=1&amp;pid=f016256a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.authority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B.excuse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C.inspiration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.option</a:t>
            </a:r>
            <a:endParaRPr lang="en-US" altLang="zh-CN" sz="2000" dirty="0"/>
          </a:p>
        </p:txBody>
      </p:sp>
      <p:sp>
        <p:nvSpPr>
          <p:cNvPr id="3" name="QC_7_AN.313_1#383eee248.bracket?vja=1&amp;pid=f016256a4&amp;color=0,0,0&amp;vpa=129&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14_1#383eee248?vja=1&amp;pid=f016256a4&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muscles—but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media”可知，多诺霍在社交媒体上赢得了很多人的关注，此处表示她激励了许多社交媒体用户。inspiration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意为“鼓舞人心的人（或事物）”，符合语境。authority意为“权威人士”。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C_4#62bfe2e99.fixed?vja=1&amp;pid=6f28151fb&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62bfe2e99.fixed?vja=1&amp;pid=6f28151fb&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Epidemics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Explained</a:t>
            </a:r>
            <a:endParaRPr lang="en-US" altLang="zh-CN" sz="4400" dirty="0"/>
          </a:p>
        </p:txBody>
      </p:sp>
      <p:pic>
        <p:nvPicPr>
          <p:cNvPr id="4" name="C_4#62bfe2e99.fixed?vja=1&amp;pid=6f28151fb&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62bfe2e99.fixed?vja=1&amp;pid=6f28151fb&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P_6_BD#2d7580620?vja=1&amp;pid=00bc62927&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1.Traditionally,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Chinese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languages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（classify）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seven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groups,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including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Mandarin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spoken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north,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central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western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provinces.</a:t>
            </a:r>
            <a:endParaRPr lang="en-US" altLang="zh-CN" sz="2000" dirty="0"/>
          </a:p>
        </p:txBody>
      </p:sp>
      <p:sp>
        <p:nvSpPr>
          <p:cNvPr id="4" name="QB_6_AN.316_1#2d7580620.blank?vja=1&amp;pid=00bc62927&amp;color=0,0,0&amp;vpa=130&amp;vtp=1"/>
          <p:cNvSpPr/>
          <p:nvPr/>
        </p:nvSpPr>
        <p:spPr>
          <a:xfrm>
            <a:off x="4836224" y="1239012"/>
            <a:ext cx="14493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classified</a:t>
            </a:r>
            <a:endParaRPr lang="en-US" altLang="zh-CN" sz="2000" dirty="0"/>
          </a:p>
        </p:txBody>
      </p:sp>
      <p:sp>
        <p:nvSpPr>
          <p:cNvPr id="5" name="QB_6_AS.317_1#7ee892455?vja=1&amp;pid=00bc62927&amp;color=0,0,0&amp;vtp=1"/>
          <p:cNvSpPr/>
          <p:nvPr/>
        </p:nvSpPr>
        <p:spPr>
          <a:xfrm>
            <a:off x="722376" y="2077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句意为：传统上，中国的语言分为七大类，包括北部、中部和西部省份说的普通话。此处陈述客观事实，应用一般现在时，且动词classify和主语Chinese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languages之间为被动关系，应用被动语态；主语为复数，故谓语动词用复数形式。故填are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classified。</a:t>
            </a:r>
            <a:endParaRPr lang="en-US" altLang="zh-CN" sz="2200" dirty="0"/>
          </a:p>
        </p:txBody>
      </p:sp>
      <p:sp>
        <p:nvSpPr>
          <p:cNvPr id="6" name="QB_6_BD.318_1#4c3bdfdf8?vja=1&amp;pid=00bc62927&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less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a:t>
            </a:r>
            <a:endParaRPr lang="en-US" altLang="zh-CN" sz="2000" dirty="0"/>
          </a:p>
        </p:txBody>
      </p:sp>
      <p:sp>
        <p:nvSpPr>
          <p:cNvPr id="7" name="QB_6_AN.319_1#4c3bdfdf8.blank?vja=1&amp;pid=00bc62927&amp;color=0,0,0&amp;vpa=131&amp;vtp=1"/>
          <p:cNvSpPr/>
          <p:nvPr/>
        </p:nvSpPr>
        <p:spPr>
          <a:xfrm>
            <a:off x="7848981" y="3202559"/>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depressing</a:t>
            </a:r>
            <a:endParaRPr lang="en-US" altLang="zh-CN" sz="2000" dirty="0"/>
          </a:p>
        </p:txBody>
      </p:sp>
      <p:sp>
        <p:nvSpPr>
          <p:cNvPr id="8" name="QB_6_AS.320_1#4c3bdfdf8?vja=1&amp;pid=00bc62927&amp;color=0,0,0&amp;vtp=1"/>
          <p:cNvSpPr/>
          <p:nvPr/>
        </p:nvSpPr>
        <p:spPr>
          <a:xfrm>
            <a:off x="722376" y="3678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句意为：她心情不好，我们最好谈论不那么令人沮丧的事情。根据语境可知，此处表示“不那么令人沮丧的事情”，less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修饰something，此处应用-ing结尾的形容词。</a:t>
            </a:r>
            <a:endParaRPr lang="en-US" altLang="zh-CN" sz="2200" dirty="0"/>
          </a:p>
        </p:txBody>
      </p:sp>
      <p:sp>
        <p:nvSpPr>
          <p:cNvPr id="9" name="QB_6_BD.321_1#05521b661?vja=1&amp;pid=00bc62927&amp;color=0,0,0&amp;vtp=1"/>
          <p:cNvSpPr/>
          <p:nvPr/>
        </p:nvSpPr>
        <p:spPr>
          <a:xfrm>
            <a:off x="722376" y="4472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endParaRPr lang="en-US" altLang="zh-CN" sz="2000" dirty="0"/>
          </a:p>
        </p:txBody>
      </p:sp>
      <p:sp>
        <p:nvSpPr>
          <p:cNvPr id="10" name="QB_6_AN.322_1#05521b661.blank?vja=1&amp;pid=00bc62927&amp;color=0,0,0&amp;vpa=132&amp;vtp=1"/>
          <p:cNvSpPr/>
          <p:nvPr/>
        </p:nvSpPr>
        <p:spPr>
          <a:xfrm>
            <a:off x="1024001" y="4421759"/>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Burying</a:t>
            </a:r>
            <a:endParaRPr lang="en-US" altLang="zh-CN" sz="2000" dirty="0"/>
          </a:p>
        </p:txBody>
      </p:sp>
      <p:sp>
        <p:nvSpPr>
          <p:cNvPr id="11" name="QB_6_AS.323_1#05521b661?vja=1&amp;pid=00bc62927&amp;color=0,0,0&amp;vtp=1"/>
          <p:cNvSpPr/>
          <p:nvPr/>
        </p:nvSpPr>
        <p:spPr>
          <a:xfrm>
            <a:off x="722376" y="48972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句意为：他埋头学习，没有注意到其他人已经离开了。此处应用非谓语形式，在句中作状语，bury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sth为固定搭配，意为“专心致志于某事”；bury与其逻辑主语he之间为主动关系，应用现在分词作状语。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O_6_BD.324_1#cf5125458?vja=1&amp;pid=00bc62927&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endParaRPr lang="en-US" altLang="zh-CN" sz="2000" dirty="0"/>
          </a:p>
        </p:txBody>
      </p:sp>
      <p:sp>
        <p:nvSpPr>
          <p:cNvPr id="3" name="QO_6_AN.325_1#cf5125458?vja=1&amp;pid=00bc62927&amp;color=0,0,0&amp;vtp=1"/>
          <p:cNvSpPr/>
          <p:nvPr/>
        </p:nvSpPr>
        <p:spPr>
          <a:xfrm>
            <a:off x="722376" y="1284683"/>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through</a:t>
            </a:r>
            <a:endParaRPr lang="en-US" altLang="zh-CN" sz="2000" dirty="0"/>
          </a:p>
        </p:txBody>
      </p:sp>
      <p:sp>
        <p:nvSpPr>
          <p:cNvPr id="4" name="QO_6_AS.326_1#cf5125458?vja=1&amp;pid=00bc62927&amp;color=0,0,0&amp;vtp=1"/>
          <p:cNvSpPr/>
          <p:nvPr/>
        </p:nvSpPr>
        <p:spPr>
          <a:xfrm>
            <a:off x="722376" y="1709371"/>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句意为：微笑可以帮助我们渡过难关，帮助我们在满是陌生人的世界里找到朋友。get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though为固定搭配，意为“渡过（难关），熬过（困难时期）”。故填through。</a:t>
            </a:r>
            <a:endParaRPr lang="en-US" altLang="zh-CN" sz="2200" dirty="0"/>
          </a:p>
        </p:txBody>
      </p:sp>
      <p:sp>
        <p:nvSpPr>
          <p:cNvPr id="5" name="QB_6_BD.327_1#550ec1834?vja=1&amp;pid=00bc62927&amp;color=0,0,0&amp;vtp=1"/>
          <p:cNvSpPr/>
          <p:nvPr/>
        </p:nvSpPr>
        <p:spPr>
          <a:xfrm>
            <a:off x="722376" y="2516583"/>
            <a:ext cx="10832465"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appealed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endParaRPr lang="en-US" altLang="zh-CN" sz="2000" dirty="0"/>
          </a:p>
        </p:txBody>
      </p:sp>
      <p:sp>
        <p:nvSpPr>
          <p:cNvPr id="6" name="QB_6_AN.328_1#550ec1834.blank?vja=1&amp;pid=00bc62927&amp;color=0,0,0&amp;vpa=133&amp;vtp=1"/>
          <p:cNvSpPr/>
          <p:nvPr/>
        </p:nvSpPr>
        <p:spPr>
          <a:xfrm>
            <a:off x="10516616" y="247848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329_1#550ec1834?vja=1&amp;pid=00bc62927&amp;color=0,0,0&amp;vtp=1"/>
          <p:cNvSpPr/>
          <p:nvPr/>
        </p:nvSpPr>
        <p:spPr>
          <a:xfrm>
            <a:off x="722376" y="2941271"/>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句意为：当小杰克购物的时候，他停下来盯着一辆玩具车，这辆车显然吸引着他。appeal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to意为“吸引”。</a:t>
            </a:r>
            <a:endParaRPr lang="en-US" altLang="zh-CN" sz="2200" dirty="0"/>
          </a:p>
        </p:txBody>
      </p:sp>
      <p:sp>
        <p:nvSpPr>
          <p:cNvPr id="8" name="QB_6_BD.330_1#3536bff35?vja=1&amp;pid=00bc62927&amp;color=0,0,0&amp;vtp=1"/>
          <p:cNvSpPr/>
          <p:nvPr/>
        </p:nvSpPr>
        <p:spPr>
          <a:xfrm>
            <a:off x="722376" y="374848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brought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endParaRPr lang="en-US" altLang="zh-CN" sz="2000" dirty="0"/>
          </a:p>
        </p:txBody>
      </p:sp>
      <p:sp>
        <p:nvSpPr>
          <p:cNvPr id="9" name="QB_6_AN.331_1#3536bff35.blank?vja=1&amp;pid=00bc62927&amp;color=0,0,0&amp;vpa=134&amp;vtp=1"/>
          <p:cNvSpPr/>
          <p:nvPr/>
        </p:nvSpPr>
        <p:spPr>
          <a:xfrm>
            <a:off x="7586726" y="3697683"/>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0" name="QB_6_AS.332_1#3536bff35?vja=1&amp;pid=00bc62927&amp;color=0,0,0&amp;vtp=1"/>
          <p:cNvSpPr/>
          <p:nvPr/>
        </p:nvSpPr>
        <p:spPr>
          <a:xfrm>
            <a:off x="722376" y="4173171"/>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句意为：戴维出生在一个有三个兄弟的家庭，从小就被教导要重视分享的意识。bring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sth意为“某人从小被教导做某事”。</a:t>
            </a:r>
            <a:endParaRPr lang="en-US" altLang="zh-CN" sz="2200" dirty="0"/>
          </a:p>
        </p:txBody>
      </p:sp>
      <p:sp>
        <p:nvSpPr>
          <p:cNvPr id="11" name="QB_6_BD.333_1#961219c0d?vja=1&amp;pid=00bc62927&amp;color=0,0,0&amp;vtp=1"/>
          <p:cNvSpPr/>
          <p:nvPr/>
        </p:nvSpPr>
        <p:spPr>
          <a:xfrm>
            <a:off x="722376" y="498038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running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tickets.</a:t>
            </a:r>
            <a:endParaRPr lang="en-US" altLang="zh-CN" sz="2000" dirty="0"/>
          </a:p>
        </p:txBody>
      </p:sp>
      <p:sp>
        <p:nvSpPr>
          <p:cNvPr id="12" name="QB_6_AN.334_1#961219c0d.blank?vja=1&amp;pid=00bc62927&amp;color=0,0,0&amp;vpa=135&amp;vtp=1"/>
          <p:cNvSpPr/>
          <p:nvPr/>
        </p:nvSpPr>
        <p:spPr>
          <a:xfrm>
            <a:off x="3317304" y="4942283"/>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out</a:t>
            </a:r>
            <a:endParaRPr lang="en-US" altLang="zh-CN" sz="2000" dirty="0"/>
          </a:p>
        </p:txBody>
      </p:sp>
      <p:sp>
        <p:nvSpPr>
          <p:cNvPr id="13" name="QB_6_AS.335_1#961219c0d?vja=1&amp;pid=00bc62927&amp;color=0,0,0&amp;vtp=1"/>
          <p:cNvSpPr/>
          <p:nvPr/>
        </p:nvSpPr>
        <p:spPr>
          <a:xfrm>
            <a:off x="722376" y="5363606"/>
            <a:ext cx="10985500"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句意为：由于钱用光了，他买不起往返票。run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out意为“用光；耗尽”，为不及物动词短语。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B_6_BD.336_1#513adef74?vja=1&amp;pid=00bc62927&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endParaRPr lang="en-US" altLang="zh-CN" sz="2000" dirty="0"/>
          </a:p>
        </p:txBody>
      </p:sp>
      <p:sp>
        <p:nvSpPr>
          <p:cNvPr id="3" name="QB_6_AN.337_1#513adef74.blank?vja=1&amp;pid=00bc62927&amp;color=0,0,0&amp;vpa=136&amp;vtp=1"/>
          <p:cNvSpPr/>
          <p:nvPr/>
        </p:nvSpPr>
        <p:spPr>
          <a:xfrm>
            <a:off x="6937756" y="845313"/>
            <a:ext cx="917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showing</a:t>
            </a:r>
            <a:endParaRPr lang="en-US" altLang="zh-CN" sz="2000" dirty="0"/>
          </a:p>
        </p:txBody>
      </p:sp>
      <p:sp>
        <p:nvSpPr>
          <p:cNvPr id="4" name="QB_6_AS.338_1#513adef74?vja=1&amp;pid=00bc62927&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演出回顾了中国的古代，展示了中国丰富的文化遗产，歌颂了现在和不久的将来。根据语境可知，设空处与下文的singing并列作状语，show与其逻辑主语performance之间为主动关系，应用现在分词形式，故填showing。</a:t>
            </a:r>
            <a:endParaRPr lang="en-US" altLang="zh-CN" sz="2200" dirty="0"/>
          </a:p>
        </p:txBody>
      </p:sp>
      <p:sp>
        <p:nvSpPr>
          <p:cNvPr id="5" name="QB_6_BD.339_1#bd8e2c651?vja=1&amp;pid=00bc62927&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endParaRPr lang="en-US" altLang="zh-CN" sz="2000" dirty="0"/>
          </a:p>
        </p:txBody>
      </p:sp>
      <p:sp>
        <p:nvSpPr>
          <p:cNvPr id="6" name="QB_6_AN.340_1#bd8e2c651.blank?vja=1&amp;pid=00bc62927&amp;color=0,0,0&amp;vpa=137&amp;vtp=1"/>
          <p:cNvSpPr/>
          <p:nvPr/>
        </p:nvSpPr>
        <p:spPr>
          <a:xfrm>
            <a:off x="2509838" y="2849245"/>
            <a:ext cx="1663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witnessed</a:t>
            </a:r>
            <a:endParaRPr lang="en-US" altLang="zh-CN" sz="2000" dirty="0"/>
          </a:p>
        </p:txBody>
      </p:sp>
      <p:sp>
        <p:nvSpPr>
          <p:cNvPr id="7" name="QB_6_AS.341_1#bd8e2c651?vja=1&amp;pid=00bc62927&amp;color=0,0,0&amp;vtp=1"/>
          <p:cNvSpPr/>
          <p:nvPr/>
        </p:nvSpPr>
        <p:spPr>
          <a:xfrm>
            <a:off x="722376" y="3690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句意为：近年来，两国关系有了很大的改善。根据Recent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years可知，此处应用现在完成时，且主语为复数，故填have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witnessed。</a:t>
            </a:r>
            <a:endParaRPr lang="en-US" altLang="zh-CN" sz="2200" dirty="0"/>
          </a:p>
        </p:txBody>
      </p:sp>
      <p:sp>
        <p:nvSpPr>
          <p:cNvPr id="8" name="QB_6_BD.342_1#117156c53?vja=1&amp;pid=00bc62927&amp;color=0,0,0&amp;vtp=1"/>
          <p:cNvSpPr/>
          <p:nvPr/>
        </p:nvSpPr>
        <p:spPr>
          <a:xfrm>
            <a:off x="722376" y="4503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those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endParaRPr lang="en-US" altLang="zh-CN" sz="2000" dirty="0"/>
          </a:p>
        </p:txBody>
      </p:sp>
      <p:sp>
        <p:nvSpPr>
          <p:cNvPr id="9" name="QB_6_AN.343_1#117156c53.blank?vja=1&amp;pid=00bc62927&amp;color=0,0,0&amp;vpa=138&amp;vtp=1"/>
          <p:cNvSpPr/>
          <p:nvPr/>
        </p:nvSpPr>
        <p:spPr>
          <a:xfrm>
            <a:off x="770001" y="4846447"/>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10" name="QB_6_AS.344_1#117156c53?vja=1&amp;pid=00bc62927&amp;color=0,0,0&amp;vtp=1"/>
          <p:cNvSpPr/>
          <p:nvPr/>
        </p:nvSpPr>
        <p:spPr>
          <a:xfrm>
            <a:off x="722376" y="5303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句意为：一项研究表明，参加课外活动的学生比不参加的学生更快乐。those与the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students是对应关系，指人，故此处用关系代词who引导定语从句，修饰先行词those。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5_1#5821f56f4?vja=1&amp;pid=1e9c9002c&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information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（download）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endParaRPr lang="en-US" altLang="zh-CN" sz="2000" dirty="0"/>
          </a:p>
        </p:txBody>
      </p:sp>
      <p:sp>
        <p:nvSpPr>
          <p:cNvPr id="3" name="QB_6_AN.26_1#5821f56f4.blank?vja=1&amp;pid=1e9c9002c&amp;color=0,0,0&amp;vpa=9&amp;vtp=1"/>
          <p:cNvSpPr/>
          <p:nvPr/>
        </p:nvSpPr>
        <p:spPr>
          <a:xfrm>
            <a:off x="5299139" y="858013"/>
            <a:ext cx="2511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downloaded</a:t>
            </a:r>
            <a:endParaRPr lang="en-US" altLang="zh-CN" sz="2000" dirty="0"/>
          </a:p>
        </p:txBody>
      </p:sp>
      <p:sp>
        <p:nvSpPr>
          <p:cNvPr id="4" name="QB_6_AS.27_1#5821f56f4?vja=1&amp;pid=1e9c9002c&amp;color=0,0,0&amp;vtp=1"/>
          <p:cNvSpPr/>
          <p:nvPr/>
        </p:nvSpPr>
        <p:spPr>
          <a:xfrm>
            <a:off x="722376" y="1696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句意为：在过去的几天里，大量的数字信息被免费下载。根据时间状语in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days可知，应用现在完成时；又因主语Huge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information和动词download之间为被动关系，应用现在完成时的被动语态，且当“large/huge/small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of+不可数名词”作主语时，谓语动词用复数形式。故填have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downloaded。</a:t>
            </a:r>
            <a:endParaRPr lang="en-US" altLang="zh-CN" sz="2200" dirty="0"/>
          </a:p>
        </p:txBody>
      </p:sp>
      <p:sp>
        <p:nvSpPr>
          <p:cNvPr id="5" name="QB_6_BD.28_1#47220c4f5?vja=1&amp;pid=1e9c9002c&amp;color=0,0,0&amp;vtp=1"/>
          <p:cNvSpPr/>
          <p:nvPr/>
        </p:nvSpPr>
        <p:spPr>
          <a:xfrm>
            <a:off x="722376" y="3258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surgery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endParaRPr lang="en-US" altLang="zh-CN" sz="2000" dirty="0"/>
          </a:p>
        </p:txBody>
      </p:sp>
      <p:sp>
        <p:nvSpPr>
          <p:cNvPr id="6" name="QB_6_AN.29_1#47220c4f5.blank?vja=1&amp;pid=1e9c9002c&amp;color=0,0,0&amp;vpa=10&amp;vtp=1"/>
          <p:cNvSpPr/>
          <p:nvPr/>
        </p:nvSpPr>
        <p:spPr>
          <a:xfrm>
            <a:off x="6006529" y="3208147"/>
            <a:ext cx="2184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performed</a:t>
            </a:r>
            <a:endParaRPr lang="en-US" altLang="zh-CN" sz="2000" dirty="0"/>
          </a:p>
        </p:txBody>
      </p:sp>
      <p:sp>
        <p:nvSpPr>
          <p:cNvPr id="7" name="QB_6_AS.30_1#47220c4f5?vja=1&amp;pid=1e9c9002c&amp;color=0,0,0&amp;vtp=1"/>
          <p:cNvSpPr/>
          <p:nvPr/>
        </p:nvSpPr>
        <p:spPr>
          <a:xfrm>
            <a:off x="722376" y="40590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句意为：这是中国首次进行5G远程手术，由北京的一名医生为近3,000千米外的患者进行手术。在“it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first/second/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”结构中，that从句通常使用现在完成时；又因从句主语5G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surgery和动词perform之间是被动关系，应用现在完成时的被动语态，且主语是不可数名词，助动词用has。故填has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performed。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P_6_BD#a6b85b867?vja=1&amp;pid=3c6dd3c40&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1.在非常寒冷的冬天，野生动物会因为缺乏食物而死亡。（die）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winter,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animals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________ ____________ ___ 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4" name="QB_6_AN.346_1#a6b85b867.blank?vja=1&amp;pid=3c6dd3c40&amp;color=0,0,0&amp;vpa=139&amp;vtp=1"/>
          <p:cNvSpPr/>
          <p:nvPr/>
        </p:nvSpPr>
        <p:spPr>
          <a:xfrm>
            <a:off x="5049266"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die</a:t>
            </a:r>
            <a:endParaRPr lang="en-US" altLang="zh-CN" sz="2000" dirty="0"/>
          </a:p>
        </p:txBody>
      </p:sp>
      <p:sp>
        <p:nvSpPr>
          <p:cNvPr id="5" name="QB_6_AN.347_1#a6b85b867.blank?vja=1&amp;pid=3c6dd3c40&amp;color=0,0,0&amp;vpa=140&amp;vtp=1"/>
          <p:cNvSpPr/>
          <p:nvPr/>
        </p:nvSpPr>
        <p:spPr>
          <a:xfrm>
            <a:off x="5709666" y="1620012"/>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from/of</a:t>
            </a:r>
            <a:endParaRPr lang="en-US" altLang="zh-CN" sz="2000" dirty="0"/>
          </a:p>
        </p:txBody>
      </p:sp>
      <p:sp>
        <p:nvSpPr>
          <p:cNvPr id="6" name="QB_6_AN.348_1#a6b85b867.blank?vja=1&amp;pid=3c6dd3c40&amp;color=0,0,0&amp;vpa=141&amp;vtp=1"/>
          <p:cNvSpPr/>
          <p:nvPr/>
        </p:nvSpPr>
        <p:spPr>
          <a:xfrm>
            <a:off x="6814566" y="1607312"/>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lack/shortage</a:t>
            </a:r>
            <a:endParaRPr lang="en-US" altLang="zh-CN" sz="2000" dirty="0"/>
          </a:p>
        </p:txBody>
      </p:sp>
      <p:sp>
        <p:nvSpPr>
          <p:cNvPr id="7" name="QB_6_AN.349_1#a6b85b867.blank?vja=1&amp;pid=3c6dd3c40&amp;color=0,0,0&amp;vpa=142&amp;vtp=1"/>
          <p:cNvSpPr/>
          <p:nvPr/>
        </p:nvSpPr>
        <p:spPr>
          <a:xfrm>
            <a:off x="8465566" y="1620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8" name="QB_6_AN.350_1#a6b85b867.blank?vja=1&amp;pid=3c6dd3c40&amp;color=0,0,0&amp;vpa=143&amp;vtp=1"/>
          <p:cNvSpPr/>
          <p:nvPr/>
        </p:nvSpPr>
        <p:spPr>
          <a:xfrm>
            <a:off x="8973566" y="1620012"/>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food</a:t>
            </a:r>
            <a:endParaRPr lang="en-US" altLang="zh-CN" sz="2000" dirty="0"/>
          </a:p>
        </p:txBody>
      </p:sp>
      <p:sp>
        <p:nvSpPr>
          <p:cNvPr id="9" name="QB_6_BD.351_1#b8972a30b?sp=1&amp;vja=1&amp;pid=3c6dd3c40&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2.无论我们在哪里，我们都可以通过各种通信应用程序与亲人保持联系。（contact）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endParaRPr lang="en-US" altLang="zh-CN" sz="2000" dirty="0"/>
          </a:p>
        </p:txBody>
      </p:sp>
      <p:sp>
        <p:nvSpPr>
          <p:cNvPr id="10" name="QB_6_AN.352_1#b8972a30b.blank?vja=1&amp;pid=3c6dd3c40&amp;color=0,0,0&amp;vpa=144&amp;vtp=1"/>
          <p:cNvSpPr/>
          <p:nvPr/>
        </p:nvSpPr>
        <p:spPr>
          <a:xfrm>
            <a:off x="5630863" y="23699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keep</a:t>
            </a:r>
            <a:endParaRPr lang="en-US" altLang="zh-CN" sz="2000" dirty="0"/>
          </a:p>
        </p:txBody>
      </p:sp>
      <p:sp>
        <p:nvSpPr>
          <p:cNvPr id="11" name="QB_6_AN.353_1#b8972a30b.blank?vja=1&amp;pid=3c6dd3c40&amp;color=0,0,0&amp;vpa=145&amp;vtp=1"/>
          <p:cNvSpPr/>
          <p:nvPr/>
        </p:nvSpPr>
        <p:spPr>
          <a:xfrm>
            <a:off x="6448235" y="2382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2" name="QB_6_AN.354_1#b8972a30b.blank?vja=1&amp;pid=3c6dd3c40&amp;color=0,0,0&amp;vpa=146&amp;vtp=1"/>
          <p:cNvSpPr/>
          <p:nvPr/>
        </p:nvSpPr>
        <p:spPr>
          <a:xfrm>
            <a:off x="6960807" y="2382647"/>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contact</a:t>
            </a:r>
            <a:endParaRPr lang="en-US" altLang="zh-CN" sz="2000" dirty="0"/>
          </a:p>
        </p:txBody>
      </p:sp>
      <p:sp>
        <p:nvSpPr>
          <p:cNvPr id="13" name="QB_6_AN.355_1#b8972a30b.blank?vja=1&amp;pid=3c6dd3c40&amp;color=0,0,0&amp;vpa=147&amp;vtp=1"/>
          <p:cNvSpPr/>
          <p:nvPr/>
        </p:nvSpPr>
        <p:spPr>
          <a:xfrm>
            <a:off x="8032179" y="2382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14" name="QB_6_BD.356_1#5d6587a73?sp=1&amp;vja=1&amp;pid=3c6dd3c40&amp;color=0,0,0&amp;vtp=1"/>
          <p:cNvSpPr/>
          <p:nvPr/>
        </p:nvSpPr>
        <p:spPr>
          <a:xfrm>
            <a:off x="722376" y="3182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3.我买了所有需要的书，心满意足地走出了书店。（“with+宾语+宾补”结构;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With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endParaRPr lang="en-US" altLang="zh-CN" sz="2000" dirty="0"/>
          </a:p>
        </p:txBody>
      </p:sp>
      <p:sp>
        <p:nvSpPr>
          <p:cNvPr id="15" name="QB_6_AN.357_1#5d6587a73.blank?vja=1&amp;pid=3c6dd3c40&amp;color=0,0,0&amp;vpa=148&amp;vtp=1"/>
          <p:cNvSpPr/>
          <p:nvPr/>
        </p:nvSpPr>
        <p:spPr>
          <a:xfrm>
            <a:off x="1355154" y="3525647"/>
            <a:ext cx="309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all</a:t>
            </a:r>
            <a:endParaRPr lang="en-US" altLang="zh-CN" sz="2000" dirty="0"/>
          </a:p>
        </p:txBody>
      </p:sp>
      <p:sp>
        <p:nvSpPr>
          <p:cNvPr id="16" name="QB_6_AN.358_1#5d6587a73.blank?vja=1&amp;pid=3c6dd3c40&amp;color=0,0,0&amp;vpa=149&amp;vtp=1"/>
          <p:cNvSpPr/>
          <p:nvPr/>
        </p:nvSpPr>
        <p:spPr>
          <a:xfrm>
            <a:off x="1964754" y="3525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7" name="QB_6_AN.359_1#5d6587a73.blank?vja=1&amp;pid=3c6dd3c40&amp;color=0,0,0&amp;vpa=150&amp;vtp=1"/>
          <p:cNvSpPr/>
          <p:nvPr/>
        </p:nvSpPr>
        <p:spPr>
          <a:xfrm>
            <a:off x="2587054" y="3512947"/>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required</a:t>
            </a:r>
            <a:endParaRPr lang="en-US" altLang="zh-CN" sz="2000" dirty="0"/>
          </a:p>
        </p:txBody>
      </p:sp>
      <p:sp>
        <p:nvSpPr>
          <p:cNvPr id="18" name="QB_6_AN.360_1#5d6587a73.blank?vja=1&amp;pid=3c6dd3c40&amp;color=0,0,0&amp;vpa=151&amp;vtp=1"/>
          <p:cNvSpPr/>
          <p:nvPr/>
        </p:nvSpPr>
        <p:spPr>
          <a:xfrm>
            <a:off x="3717354" y="3525647"/>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books</a:t>
            </a:r>
            <a:endParaRPr lang="en-US" altLang="zh-CN" sz="2000" dirty="0"/>
          </a:p>
        </p:txBody>
      </p:sp>
      <p:sp>
        <p:nvSpPr>
          <p:cNvPr id="19" name="QB_6_AN.361_1#5d6587a73.blank?vja=1&amp;pid=3c6dd3c40&amp;color=0,0,0&amp;vpa=152&amp;vtp=1"/>
          <p:cNvSpPr/>
          <p:nvPr/>
        </p:nvSpPr>
        <p:spPr>
          <a:xfrm>
            <a:off x="4631754" y="3512947"/>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bought</a:t>
            </a:r>
            <a:endParaRPr lang="en-US" altLang="zh-CN" sz="2000" dirty="0"/>
          </a:p>
        </p:txBody>
      </p:sp>
      <p:sp>
        <p:nvSpPr>
          <p:cNvPr id="20" name="QB_6_BD.362_1#dc49179d7?sp=1&amp;vja=1&amp;pid=3c6dd3c40&amp;color=0,0,0&amp;vtp=1"/>
          <p:cNvSpPr/>
          <p:nvPr/>
        </p:nvSpPr>
        <p:spPr>
          <a:xfrm>
            <a:off x="722376" y="3944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4.新桥的建造工程已经持续了两年，到下个月底将完工。（go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完成时）</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which</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endParaRPr lang="en-US" altLang="zh-CN" sz="2000" dirty="0"/>
          </a:p>
        </p:txBody>
      </p:sp>
      <p:sp>
        <p:nvSpPr>
          <p:cNvPr id="21" name="QB_6_AN.363_1#dc49179d7.blank?vja=1&amp;pid=3c6dd3c40&amp;color=0,0,0&amp;vpa=153&amp;vtp=1"/>
          <p:cNvSpPr/>
          <p:nvPr/>
        </p:nvSpPr>
        <p:spPr>
          <a:xfrm>
            <a:off x="5934202" y="4287647"/>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endParaRPr lang="en-US" altLang="zh-CN" sz="2000" dirty="0"/>
          </a:p>
        </p:txBody>
      </p:sp>
      <p:sp>
        <p:nvSpPr>
          <p:cNvPr id="22" name="QB_6_AN.364_1#dc49179d7.blank?vja=1&amp;pid=3c6dd3c40&amp;color=0,0,0&amp;vpa=154&amp;vtp=1"/>
          <p:cNvSpPr/>
          <p:nvPr/>
        </p:nvSpPr>
        <p:spPr>
          <a:xfrm>
            <a:off x="6608445" y="4287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3" name="QB_6_AN.365_1#dc49179d7.blank?vja=1&amp;pid=3c6dd3c40&amp;color=0,0,0&amp;vpa=155&amp;vtp=1"/>
          <p:cNvSpPr/>
          <p:nvPr/>
        </p:nvSpPr>
        <p:spPr>
          <a:xfrm>
            <a:off x="7447788" y="4274947"/>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going</a:t>
            </a:r>
            <a:endParaRPr lang="en-US" altLang="zh-CN" sz="2000" dirty="0"/>
          </a:p>
        </p:txBody>
      </p:sp>
      <p:sp>
        <p:nvSpPr>
          <p:cNvPr id="24" name="QB_6_AN.366_1#dc49179d7.blank?vja=1&amp;pid=3c6dd3c40&amp;color=0,0,0&amp;vpa=156&amp;vtp=1"/>
          <p:cNvSpPr/>
          <p:nvPr/>
        </p:nvSpPr>
        <p:spPr>
          <a:xfrm>
            <a:off x="8414131" y="42876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25" name="QB_6_AN.367_1#dc49179d7.blank?vja=1&amp;pid=3c6dd3c40&amp;color=0,0,0&amp;vpa=157&amp;vtp=1"/>
          <p:cNvSpPr/>
          <p:nvPr/>
        </p:nvSpPr>
        <p:spPr>
          <a:xfrm>
            <a:off x="10912539" y="4287647"/>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will</a:t>
            </a:r>
            <a:endParaRPr lang="en-US" altLang="zh-CN" sz="2000" dirty="0"/>
          </a:p>
        </p:txBody>
      </p:sp>
      <p:sp>
        <p:nvSpPr>
          <p:cNvPr id="26" name="QB_6_AN.368_1#dc49179d7.blank?vja=1&amp;pid=3c6dd3c40&amp;color=0,0,0&amp;vpa=158&amp;vtp=1"/>
          <p:cNvSpPr/>
          <p:nvPr/>
        </p:nvSpPr>
        <p:spPr>
          <a:xfrm>
            <a:off x="744601" y="4668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27" name="QB_6_AN.369_1#dc49179d7.blank?vja=1&amp;pid=3c6dd3c40&amp;color=0,0,0&amp;vpa=159&amp;vtp=1"/>
          <p:cNvSpPr/>
          <p:nvPr/>
        </p:nvSpPr>
        <p:spPr>
          <a:xfrm>
            <a:off x="1506601" y="4668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8" name="QB_6_AN.370_1#dc49179d7.blank?vja=1&amp;pid=3c6dd3c40&amp;color=0,0,0&amp;vpa=160&amp;vtp=1"/>
          <p:cNvSpPr/>
          <p:nvPr/>
        </p:nvSpPr>
        <p:spPr>
          <a:xfrm>
            <a:off x="2306701" y="4655947"/>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completed</a:t>
            </a:r>
            <a:endParaRPr lang="en-US" altLang="zh-CN" sz="2000" dirty="0"/>
          </a:p>
        </p:txBody>
      </p:sp>
      <p:sp>
        <p:nvSpPr>
          <p:cNvPr id="29" name="QB_6_BD.371_1#88a32e32e?sp=1&amp;vja=1&amp;pid=3c6dd3c40&amp;color=0,0,0&amp;vtp=1"/>
          <p:cNvSpPr/>
          <p:nvPr/>
        </p:nvSpPr>
        <p:spPr>
          <a:xfrm>
            <a:off x="722376" y="5087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5.故宫博物院被认为建于600多年前的明朝。</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believed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endParaRPr lang="en-US" altLang="zh-CN" sz="2000" dirty="0"/>
          </a:p>
        </p:txBody>
      </p:sp>
      <p:sp>
        <p:nvSpPr>
          <p:cNvPr id="30" name="QB_6_AN.372_1#88a32e32e.blank?vja=1&amp;pid=3c6dd3c40&amp;color=0,0,0&amp;vpa=161&amp;vtp=1"/>
          <p:cNvSpPr/>
          <p:nvPr/>
        </p:nvSpPr>
        <p:spPr>
          <a:xfrm>
            <a:off x="4483799" y="543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1" name="QB_6_AN.373_1#88a32e32e.blank?vja=1&amp;pid=3c6dd3c40&amp;color=0,0,0&amp;vpa=162&amp;vtp=1"/>
          <p:cNvSpPr/>
          <p:nvPr/>
        </p:nvSpPr>
        <p:spPr>
          <a:xfrm>
            <a:off x="4987798" y="5430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32" name="QB_6_AN.374_1#88a32e32e.blank?vja=1&amp;pid=3c6dd3c40&amp;color=0,0,0&amp;vpa=163&amp;vtp=1"/>
          <p:cNvSpPr/>
          <p:nvPr/>
        </p:nvSpPr>
        <p:spPr>
          <a:xfrm>
            <a:off x="5771198" y="5430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33" name="QB_6_AN.375_1#88a32e32e.blank?vja=1&amp;pid=3c6dd3c40&amp;color=0,0,0&amp;vpa=164&amp;vtp=1"/>
          <p:cNvSpPr/>
          <p:nvPr/>
        </p:nvSpPr>
        <p:spPr>
          <a:xfrm>
            <a:off x="6567297" y="5430647"/>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5" grpId="0" build="p" animBg="1"/>
      <p:bldP spid="16" grpId="0" build="p" animBg="1"/>
      <p:bldP spid="17" grpId="0" build="p" animBg="1"/>
      <p:bldP spid="18" grpId="0" build="p" animBg="1"/>
      <p:bldP spid="19" grpId="0" build="p" animBg="1"/>
      <p:bldP spid="21" grpId="0" build="p" animBg="1"/>
      <p:bldP spid="22" grpId="0" build="p" animBg="1"/>
      <p:bldP spid="23" grpId="0" build="p" animBg="1"/>
      <p:bldP spid="24" grpId="0" build="p" animBg="1"/>
      <p:bldP spid="25" grpId="0" build="p" animBg="1"/>
      <p:bldP spid="26" grpId="0" build="p" animBg="1"/>
      <p:bldP spid="27" grpId="0" build="p" animBg="1"/>
      <p:bldP spid="28" grpId="0" build="p" animBg="1"/>
      <p:bldP spid="30" grpId="0" build="p" animBg="1"/>
      <p:bldP spid="31" grpId="0" build="p" animBg="1"/>
      <p:bldP spid="32" grpId="0" build="p" animBg="1"/>
      <p:bldP spid="3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6_BD.376_1#17fd3f95a?vja=1&amp;pid=bbe04c59a&amp;color=0,0,0&amp;vtp=1&amp;bt=1"/>
          <p:cNvSpPr/>
          <p:nvPr/>
        </p:nvSpPr>
        <p:spPr>
          <a:xfrm>
            <a:off x="722376" y="896112"/>
            <a:ext cx="10753344" cy="3776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infectious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devastating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population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1330s,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known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a:t>
            </a:r>
            <a:endParaRPr lang="en-US" altLang="zh-CN" sz="2000" dirty="0"/>
          </a:p>
        </p:txBody>
      </p:sp>
      <p:sp>
        <p:nvSpPr>
          <p:cNvPr id="3" name="QM_6_AN.377_1#17fd3f95a.blank?vja=1&amp;pid=bbe04c59a&amp;color=0,0,0&amp;vpa=165&amp;vtp=1"/>
          <p:cNvSpPr/>
          <p:nvPr/>
        </p:nvSpPr>
        <p:spPr>
          <a:xfrm>
            <a:off x="2052638" y="2001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378_1#17fd3f95a.blank?vja=1&amp;pid=bbe04c59a&amp;color=0,0,0&amp;vpa=166&amp;vtp=1"/>
          <p:cNvSpPr/>
          <p:nvPr/>
        </p:nvSpPr>
        <p:spPr>
          <a:xfrm>
            <a:off x="985901" y="2382012"/>
            <a:ext cx="690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a:t>
            </a:r>
            <a:endParaRPr lang="en-US" altLang="zh-CN" sz="2000" dirty="0"/>
          </a:p>
        </p:txBody>
      </p:sp>
      <p:sp>
        <p:nvSpPr>
          <p:cNvPr id="5" name="QM_6_AN.379_1#17fd3f95a.blank?vja=1&amp;pid=bbe04c59a&amp;color=0,0,0&amp;vpa=167&amp;vtp=1"/>
          <p:cNvSpPr/>
          <p:nvPr/>
        </p:nvSpPr>
        <p:spPr>
          <a:xfrm>
            <a:off x="1766951" y="2763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M_6_AN.380_1#17fd3f95a.blank?vja=1&amp;pid=bbe04c59a&amp;color=0,0,0&amp;vpa=168&amp;vtp=1"/>
          <p:cNvSpPr/>
          <p:nvPr/>
        </p:nvSpPr>
        <p:spPr>
          <a:xfrm>
            <a:off x="1505077" y="3525012"/>
            <a:ext cx="22098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severe/severest</a:t>
            </a:r>
            <a:endParaRPr lang="en-US" altLang="zh-CN" sz="2000" dirty="0"/>
          </a:p>
        </p:txBody>
      </p:sp>
      <p:sp>
        <p:nvSpPr>
          <p:cNvPr id="7" name="QM_6_AN.381_1#17fd3f95a.blank?vja=1&amp;pid=bbe04c59a&amp;color=0,0,0&amp;vpa=169&amp;vtp=1"/>
          <p:cNvSpPr/>
          <p:nvPr/>
        </p:nvSpPr>
        <p:spPr>
          <a:xfrm>
            <a:off x="5451412" y="3893312"/>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thinking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M_6_BD.382_1#17fd3f95a?vja=1&amp;pid=bbe04c59a&amp;color=0,0,0&amp;mp=1&amp;vtp=1&amp;bt=1"/>
          <p:cNvSpPr/>
          <p:nvPr/>
        </p:nvSpPr>
        <p:spPr>
          <a:xfrm>
            <a:off x="722376" y="896113"/>
            <a:ext cx="10753344" cy="2252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2002</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respiratory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illness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coronavirus.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Vietnam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Singapore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2003.Since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scientists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outbreaks.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biggest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endParaRPr lang="en-US" altLang="zh-CN" sz="2000" dirty="0"/>
          </a:p>
        </p:txBody>
      </p:sp>
      <p:sp>
        <p:nvSpPr>
          <p:cNvPr id="3" name="QM_6_AN.383_1#17fd3f95a.blank?vja=1&amp;pid=bbe04c59a&amp;color=0,0,0&amp;mp=1&amp;vpa=170&amp;vtp=1"/>
          <p:cNvSpPr/>
          <p:nvPr/>
        </p:nvSpPr>
        <p:spPr>
          <a:xfrm>
            <a:off x="636181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384_1#17fd3f95a.blank?vja=1&amp;pid=bbe04c59a&amp;color=0,0,0&amp;mp=1&amp;vpa=171&amp;vtp=1"/>
          <p:cNvSpPr/>
          <p:nvPr/>
        </p:nvSpPr>
        <p:spPr>
          <a:xfrm>
            <a:off x="9672828" y="858013"/>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caused</a:t>
            </a:r>
            <a:endParaRPr lang="en-US" altLang="zh-CN" sz="2000" dirty="0"/>
          </a:p>
        </p:txBody>
      </p:sp>
      <p:sp>
        <p:nvSpPr>
          <p:cNvPr id="5" name="QM_6_AN.385_1#17fd3f95a.blank?vja=1&amp;pid=bbe04c59a&amp;color=0,0,0&amp;mp=1&amp;vpa=172&amp;vtp=1"/>
          <p:cNvSpPr/>
          <p:nvPr/>
        </p:nvSpPr>
        <p:spPr>
          <a:xfrm>
            <a:off x="7416356" y="1607313"/>
            <a:ext cx="1847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doing</a:t>
            </a:r>
            <a:endParaRPr lang="en-US" altLang="zh-CN" sz="2000" dirty="0"/>
          </a:p>
        </p:txBody>
      </p:sp>
      <p:sp>
        <p:nvSpPr>
          <p:cNvPr id="6" name="QM_6_AN.386_1#17fd3f95a.blank?vja=1&amp;pid=bbe04c59a&amp;color=0,0,0&amp;mp=1&amp;vpa=173&amp;vtp=1"/>
          <p:cNvSpPr/>
          <p:nvPr/>
        </p:nvSpPr>
        <p:spPr>
          <a:xfrm>
            <a:off x="7946771" y="2001013"/>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lessons</a:t>
            </a:r>
            <a:endParaRPr lang="en-US" altLang="zh-CN" sz="2000" dirty="0"/>
          </a:p>
        </p:txBody>
      </p:sp>
      <p:sp>
        <p:nvSpPr>
          <p:cNvPr id="7" name="QM_6_AN.387_1#17fd3f95a.blank?vja=1&amp;pid=bbe04c59a&amp;color=0,0,0&amp;mp=1&amp;vpa=174&amp;vtp=1"/>
          <p:cNvSpPr/>
          <p:nvPr/>
        </p:nvSpPr>
        <p:spPr>
          <a:xfrm>
            <a:off x="9361170" y="2382013"/>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other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B_7_BD.388_1#fb10c81aa?vja=1&amp;pid=17fd3f95a&amp;color=0,0,0&amp;vtp=1&amp;bt=1"/>
          <p:cNvSpPr/>
          <p:nvPr/>
        </p:nvSpPr>
        <p:spPr>
          <a:xfrm>
            <a:off x="722376" y="896113"/>
            <a:ext cx="10753344" cy="2633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6.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7.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a:t>
            </a:r>
            <a:endParaRPr lang="en-US" altLang="zh-CN" sz="2000" dirty="0"/>
          </a:p>
        </p:txBody>
      </p:sp>
      <p:sp>
        <p:nvSpPr>
          <p:cNvPr id="3" name="QB_7_AN.389_1#fb10c81aa.blank?vja=1&amp;pid=17fd3f95a&amp;color=0,0,0&amp;vpa=175&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5" name="QB_7_AN.391_1#fb10c81aa.blank?vja=1&amp;pid=17fd3f95a&amp;color=0,0,0&amp;vpa=176&amp;vtp=1"/>
          <p:cNvSpPr/>
          <p:nvPr/>
        </p:nvSpPr>
        <p:spPr>
          <a:xfrm>
            <a:off x="1049401" y="1239013"/>
            <a:ext cx="690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a:t>
            </a:r>
            <a:endParaRPr lang="en-US" altLang="zh-CN" sz="2000" dirty="0"/>
          </a:p>
        </p:txBody>
      </p:sp>
      <p:sp>
        <p:nvSpPr>
          <p:cNvPr id="7" name="QB_7_AN.393_1#fb10c81aa.blank?vja=1&amp;pid=17fd3f95a&amp;color=0,0,0&amp;vpa=177&amp;vtp=1"/>
          <p:cNvSpPr/>
          <p:nvPr/>
        </p:nvSpPr>
        <p:spPr>
          <a:xfrm>
            <a:off x="1011301" y="1620013"/>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9" name="QB_7_AN.395_1#fb10c81aa.blank?vja=1&amp;pid=17fd3f95a&amp;color=0,0,0&amp;vpa=178&amp;vtp=1"/>
          <p:cNvSpPr/>
          <p:nvPr/>
        </p:nvSpPr>
        <p:spPr>
          <a:xfrm>
            <a:off x="1062101" y="2001013"/>
            <a:ext cx="22098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severe/severest</a:t>
            </a:r>
            <a:endParaRPr lang="en-US" altLang="zh-CN" sz="2000" dirty="0"/>
          </a:p>
        </p:txBody>
      </p:sp>
      <p:sp>
        <p:nvSpPr>
          <p:cNvPr id="11" name="QB_7_AN.397_1#fb10c81aa.blank?vja=1&amp;pid=17fd3f95a&amp;color=0,0,0&amp;vpa=179&amp;vtp=1"/>
          <p:cNvSpPr/>
          <p:nvPr/>
        </p:nvSpPr>
        <p:spPr>
          <a:xfrm>
            <a:off x="1011301" y="2369313"/>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thinking</a:t>
            </a:r>
            <a:endParaRPr lang="en-US" altLang="zh-CN" sz="2000" dirty="0"/>
          </a:p>
        </p:txBody>
      </p:sp>
      <p:sp>
        <p:nvSpPr>
          <p:cNvPr id="13" name="QB_7_AN.399_1#fb10c81aa.blank?vja=1&amp;pid=17fd3f95a&amp;color=0,0,0&amp;vpa=180&amp;vtp=1"/>
          <p:cNvSpPr/>
          <p:nvPr/>
        </p:nvSpPr>
        <p:spPr>
          <a:xfrm>
            <a:off x="1062101" y="2763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5" name="QB_7_AN.401_1#fb10c81aa.blank?vja=1&amp;pid=17fd3f95a&amp;color=0,0,0&amp;vpa=181&amp;vtp=1"/>
          <p:cNvSpPr/>
          <p:nvPr/>
        </p:nvSpPr>
        <p:spPr>
          <a:xfrm>
            <a:off x="1024001" y="3144013"/>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caused</a:t>
            </a:r>
            <a:endParaRPr lang="en-US" altLang="zh-CN" sz="2000" dirty="0"/>
          </a:p>
        </p:txBody>
      </p:sp>
      <p:sp>
        <p:nvSpPr>
          <p:cNvPr id="16" name="QB_7_AS.402_1#bced30e47?vja=1&amp;pid=17fd3f95a&amp;color=0,0,0&amp;vtp=1"/>
          <p:cNvSpPr/>
          <p:nvPr/>
        </p:nvSpPr>
        <p:spPr>
          <a:xfrm>
            <a:off x="722376" y="3560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illness和cause之间为逻辑上的被动关系，此处用过去分词短语作后置定语。</a:t>
            </a:r>
            <a:endParaRPr lang="en-US" altLang="zh-CN" sz="2200" dirty="0"/>
          </a:p>
        </p:txBody>
      </p:sp>
      <p:sp>
        <p:nvSpPr>
          <p:cNvPr id="17" name="QB_7_BD.403_1#9ec12f2b1?vja=1&amp;pid=17fd3f95a&amp;color=0,0,0&amp;vtp=1"/>
          <p:cNvSpPr/>
          <p:nvPr/>
        </p:nvSpPr>
        <p:spPr>
          <a:xfrm>
            <a:off x="722376" y="3953065"/>
            <a:ext cx="10753344" cy="728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________________</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9.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a:t>
            </a:r>
            <a:endParaRPr lang="en-US" altLang="zh-CN" sz="2000" dirty="0"/>
          </a:p>
        </p:txBody>
      </p:sp>
      <p:sp>
        <p:nvSpPr>
          <p:cNvPr id="18" name="QB_7_AN.404_1#9ec12f2b1.blank?vja=1&amp;pid=17fd3f95a&amp;color=0,0,0&amp;vpa=182&amp;vtp=1"/>
          <p:cNvSpPr/>
          <p:nvPr/>
        </p:nvSpPr>
        <p:spPr>
          <a:xfrm>
            <a:off x="1049401" y="3902265"/>
            <a:ext cx="1847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doing</a:t>
            </a:r>
            <a:endParaRPr lang="en-US" altLang="zh-CN" sz="2000" dirty="0"/>
          </a:p>
        </p:txBody>
      </p:sp>
      <p:sp>
        <p:nvSpPr>
          <p:cNvPr id="20" name="QB_7_AN.406_1#9ec12f2b1.blank?vja=1&amp;pid=17fd3f95a&amp;color=0,0,0&amp;vpa=183&amp;vtp=1"/>
          <p:cNvSpPr/>
          <p:nvPr/>
        </p:nvSpPr>
        <p:spPr>
          <a:xfrm>
            <a:off x="998601" y="4295965"/>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lessons</a:t>
            </a:r>
            <a:endParaRPr lang="en-US" altLang="zh-CN" sz="2000" dirty="0"/>
          </a:p>
        </p:txBody>
      </p:sp>
      <p:sp>
        <p:nvSpPr>
          <p:cNvPr id="21" name="QB_7_AS.407_1#31fa8cbc6?vja=1&amp;pid=17fd3f95a&amp;color=0,0,0&amp;vtp=1"/>
          <p:cNvSpPr/>
          <p:nvPr/>
        </p:nvSpPr>
        <p:spPr>
          <a:xfrm>
            <a:off x="722376" y="4716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of+the+形容词最高级+可数名词复数”意为“最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之一”。</a:t>
            </a:r>
            <a:endParaRPr lang="en-US" altLang="zh-CN" sz="2200" dirty="0"/>
          </a:p>
        </p:txBody>
      </p:sp>
      <p:sp>
        <p:nvSpPr>
          <p:cNvPr id="22" name="QB_7_BD.408_1#ea0f6e3e2?vja=1&amp;pid=17fd3f95a&amp;color=0,0,0&amp;vtp=1"/>
          <p:cNvSpPr/>
          <p:nvPr/>
        </p:nvSpPr>
        <p:spPr>
          <a:xfrm>
            <a:off x="722376" y="5105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23" name="QB_7_AN.409_1#ea0f6e3e2.blank?vja=1&amp;pid=17fd3f95a&amp;color=0,0,0&amp;vpa=184&amp;vtp=1"/>
          <p:cNvSpPr/>
          <p:nvPr/>
        </p:nvSpPr>
        <p:spPr>
          <a:xfrm>
            <a:off x="1176401" y="5067300"/>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other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bg/>
                                          </p:spTgt>
                                        </p:tgtEl>
                                        <p:attrNameLst>
                                          <p:attrName>style.visibility</p:attrName>
                                        </p:attrNameLst>
                                      </p:cBhvr>
                                      <p:to>
                                        <p:strVal val="visible"/>
                                      </p:to>
                                    </p:set>
                                    <p:animEffect transition="in" filter="fade">
                                      <p:cBhvr>
                                        <p:cTn id="71" dur="500"/>
                                        <p:tgtEl>
                                          <p:spTgt spid="18">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8">
                                            <p:txEl>
                                              <p:pRg st="0" end="0"/>
                                            </p:txEl>
                                          </p:spTgt>
                                        </p:tgtEl>
                                        <p:attrNameLst>
                                          <p:attrName>style.visibility</p:attrName>
                                        </p:attrNameLst>
                                      </p:cBhvr>
                                      <p:to>
                                        <p:strVal val="visible"/>
                                      </p:to>
                                    </p:set>
                                    <p:animEffect transition="in" filter="fade">
                                      <p:cBhvr>
                                        <p:cTn id="74" dur="500"/>
                                        <p:tgtEl>
                                          <p:spTgt spid="18">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0">
                                            <p:bg/>
                                          </p:spTgt>
                                        </p:tgtEl>
                                        <p:attrNameLst>
                                          <p:attrName>style.visibility</p:attrName>
                                        </p:attrNameLst>
                                      </p:cBhvr>
                                      <p:to>
                                        <p:strVal val="visible"/>
                                      </p:to>
                                    </p:set>
                                    <p:animEffect transition="in" filter="fade">
                                      <p:cBhvr>
                                        <p:cTn id="79" dur="500"/>
                                        <p:tgtEl>
                                          <p:spTgt spid="20">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0">
                                            <p:txEl>
                                              <p:pRg st="0" end="0"/>
                                            </p:txEl>
                                          </p:spTgt>
                                        </p:tgtEl>
                                        <p:attrNameLst>
                                          <p:attrName>style.visibility</p:attrName>
                                        </p:attrNameLst>
                                      </p:cBhvr>
                                      <p:to>
                                        <p:strVal val="visible"/>
                                      </p:to>
                                    </p:set>
                                    <p:animEffect transition="in" filter="fade">
                                      <p:cBhvr>
                                        <p:cTn id="82" dur="500"/>
                                        <p:tgtEl>
                                          <p:spTgt spid="20">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bg/>
                                          </p:spTgt>
                                        </p:tgtEl>
                                        <p:attrNameLst>
                                          <p:attrName>style.visibility</p:attrName>
                                        </p:attrNameLst>
                                      </p:cBhvr>
                                      <p:to>
                                        <p:strVal val="visible"/>
                                      </p:to>
                                    </p:set>
                                    <p:animEffect transition="in" filter="fade">
                                      <p:cBhvr>
                                        <p:cTn id="87" dur="500"/>
                                        <p:tgtEl>
                                          <p:spTgt spid="21">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1">
                                            <p:txEl>
                                              <p:pRg st="0" end="0"/>
                                            </p:txEl>
                                          </p:spTgt>
                                        </p:tgtEl>
                                        <p:attrNameLst>
                                          <p:attrName>style.visibility</p:attrName>
                                        </p:attrNameLst>
                                      </p:cBhvr>
                                      <p:to>
                                        <p:strVal val="visible"/>
                                      </p:to>
                                    </p:set>
                                    <p:animEffect transition="in" filter="fade">
                                      <p:cBhvr>
                                        <p:cTn id="90" dur="500"/>
                                        <p:tgtEl>
                                          <p:spTgt spid="21">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3">
                                            <p:bg/>
                                          </p:spTgt>
                                        </p:tgtEl>
                                        <p:attrNameLst>
                                          <p:attrName>style.visibility</p:attrName>
                                        </p:attrNameLst>
                                      </p:cBhvr>
                                      <p:to>
                                        <p:strVal val="visible"/>
                                      </p:to>
                                    </p:set>
                                    <p:animEffect transition="in" filter="fade">
                                      <p:cBhvr>
                                        <p:cTn id="95" dur="500"/>
                                        <p:tgtEl>
                                          <p:spTgt spid="23">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3">
                                            <p:txEl>
                                              <p:pRg st="0" end="0"/>
                                            </p:txEl>
                                          </p:spTgt>
                                        </p:tgtEl>
                                        <p:attrNameLst>
                                          <p:attrName>style.visibility</p:attrName>
                                        </p:attrNameLst>
                                      </p:cBhvr>
                                      <p:to>
                                        <p:strVal val="visible"/>
                                      </p:to>
                                    </p:set>
                                    <p:animEffect transition="in" filter="fade">
                                      <p:cBhvr>
                                        <p:cTn id="98"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P spid="11" grpId="0" build="p" animBg="1"/>
      <p:bldP spid="13" grpId="0" build="p" animBg="1"/>
      <p:bldP spid="15" grpId="0" build="p" animBg="1"/>
      <p:bldP spid="16" grpId="0" build="p" animBg="1"/>
      <p:bldP spid="18" grpId="0" build="p" animBg="1"/>
      <p:bldP spid="20" grpId="0" build="p" animBg="1"/>
      <p:bldP spid="21" grpId="0" build="p" animBg="1"/>
      <p:bldP spid="2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M_6_BD.410_1#8bf83444b?vja=1&amp;pid=a98c56d6b&amp;color=0,0,0&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[黑龙江哈尔滨九中2025高二月考]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（NHC</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approaches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（肥胖的）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Obesity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cross-sector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Sixteen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departments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groups.6.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NHC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endParaRPr lang="en-US" altLang="zh-CN" sz="2000" dirty="0"/>
          </a:p>
        </p:txBody>
      </p:sp>
      <p:sp>
        <p:nvSpPr>
          <p:cNvPr id="3" name="QM_6_AN.411_1#8bf83444b.blank?vja=1&amp;pid=a98c56d6b&amp;color=0,0,0&amp;vpa=185&amp;vtp=1"/>
          <p:cNvSpPr/>
          <p:nvPr/>
        </p:nvSpPr>
        <p:spPr>
          <a:xfrm>
            <a:off x="9765221" y="1623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M_6_AN.412_1#8bf83444b.blank?vja=1&amp;pid=a98c56d6b&amp;color=0,0,0&amp;vpa=186&amp;vtp=1"/>
          <p:cNvSpPr/>
          <p:nvPr/>
        </p:nvSpPr>
        <p:spPr>
          <a:xfrm>
            <a:off x="8991854" y="2373200"/>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by/through</a:t>
            </a:r>
            <a:endParaRPr lang="en-US" altLang="zh-CN" sz="2000" dirty="0"/>
          </a:p>
        </p:txBody>
      </p:sp>
      <p:sp>
        <p:nvSpPr>
          <p:cNvPr id="5" name="QM_6_AN.413_1#8bf83444b.blank?vja=1&amp;pid=a98c56d6b&amp;color=0,0,0&amp;vpa=187&amp;vtp=1"/>
          <p:cNvSpPr/>
          <p:nvPr/>
        </p:nvSpPr>
        <p:spPr>
          <a:xfrm>
            <a:off x="2675001" y="3909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sixth</a:t>
            </a:r>
            <a:endParaRPr lang="en-US" altLang="zh-CN" sz="2000" dirty="0"/>
          </a:p>
        </p:txBody>
      </p:sp>
      <p:sp>
        <p:nvSpPr>
          <p:cNvPr id="6" name="QM_6_AN.414_1#8bf83444b.blank?vja=1&amp;pid=a98c56d6b&amp;color=0,0,0&amp;vpa=188&amp;vtp=1"/>
          <p:cNvSpPr/>
          <p:nvPr/>
        </p:nvSpPr>
        <p:spPr>
          <a:xfrm>
            <a:off x="2211959" y="4290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sets</a:t>
            </a:r>
            <a:endParaRPr lang="en-US" altLang="zh-CN" sz="2000" dirty="0"/>
          </a:p>
        </p:txBody>
      </p:sp>
      <p:sp>
        <p:nvSpPr>
          <p:cNvPr id="7" name="QM_6_AN.415_1#8bf83444b.blank?vja=1&amp;pid=a98c56d6b&amp;color=0,0,0&amp;vpa=189&amp;vtp=1"/>
          <p:cNvSpPr/>
          <p:nvPr/>
        </p:nvSpPr>
        <p:spPr>
          <a:xfrm>
            <a:off x="8484235" y="46592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jointly</a:t>
            </a:r>
            <a:endParaRPr lang="en-US" altLang="zh-CN" sz="2000" dirty="0"/>
          </a:p>
        </p:txBody>
      </p:sp>
      <p:sp>
        <p:nvSpPr>
          <p:cNvPr id="8" name="QM_6_AN.416_1#8bf83444b.blank?vja=1&amp;pid=a98c56d6b&amp;color=0,0,0&amp;vpa=190&amp;vtp=1"/>
          <p:cNvSpPr/>
          <p:nvPr/>
        </p:nvSpPr>
        <p:spPr>
          <a:xfrm>
            <a:off x="10112439" y="5052900"/>
            <a:ext cx="128085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advance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10_1#8bf83444b?vja=1&amp;pid=a98c56d6b&amp;color=0,0,0&amp;vtp=1&amp;bt=1">
            <a:extLst>
              <a:ext uri="{FF2B5EF4-FFF2-40B4-BE49-F238E27FC236}">
                <a16:creationId xmlns:a16="http://schemas.microsoft.com/office/drawing/2014/main" id="{CFD25368-7F07-4A5A-48F6-D43C1EA7A0C1}"/>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localised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science-backed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obesity,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blueprints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dietitians,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leadership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obesity.</a:t>
            </a:r>
            <a:endParaRPr lang="en-US" altLang="zh-CN" sz="2000" dirty="0"/>
          </a:p>
        </p:txBody>
      </p:sp>
      <p:sp>
        <p:nvSpPr>
          <p:cNvPr id="3" name="QM_6_EX.421_1#8bf83444b?vja=1&amp;pid=a98c56d6b&amp;color=0,0,0&amp;vtp=1">
            <a:extLst>
              <a:ext uri="{FF2B5EF4-FFF2-40B4-BE49-F238E27FC236}">
                <a16:creationId xmlns:a16="http://schemas.microsoft.com/office/drawing/2014/main" id="{69D1778A-AE8A-A6B3-AB35-8C232866C335}"/>
              </a:ext>
            </a:extLst>
          </p:cNvPr>
          <p:cNvSpPr/>
          <p:nvPr/>
        </p:nvSpPr>
        <p:spPr>
          <a:xfrm>
            <a:off x="722376" y="4338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本文是一篇新闻报道，主要报道了中国国家卫生健康委员会（NHC）宣布将推动为期三年的“体重管理年”行动，并阐述了这一行动的背景、核心特点及具体措施。</a:t>
            </a:r>
            <a:endParaRPr lang="en-US" altLang="zh-CN" sz="2000" dirty="0"/>
          </a:p>
        </p:txBody>
      </p:sp>
      <p:sp>
        <p:nvSpPr>
          <p:cNvPr id="4" name="QM_6_AN.417_1#8bf83444b.blank?vja=1&amp;pid=a98c56d6b&amp;color=0,0,0&amp;vpa=191&amp;vtp=1">
            <a:extLst>
              <a:ext uri="{FF2B5EF4-FFF2-40B4-BE49-F238E27FC236}">
                <a16:creationId xmlns:a16="http://schemas.microsoft.com/office/drawing/2014/main" id="{0EF4A017-9ADA-89BE-FC0C-935FC32879B5}"/>
              </a:ext>
            </a:extLst>
          </p:cNvPr>
          <p:cNvSpPr/>
          <p:nvPr/>
        </p:nvSpPr>
        <p:spPr>
          <a:xfrm>
            <a:off x="9320594" y="861900"/>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wellness</a:t>
            </a:r>
            <a:endParaRPr lang="en-US" altLang="zh-CN" sz="2000" dirty="0"/>
          </a:p>
        </p:txBody>
      </p:sp>
      <p:sp>
        <p:nvSpPr>
          <p:cNvPr id="5" name="QM_6_AN.418_1#8bf83444b.blank?vja=1&amp;pid=a98c56d6b&amp;color=0,0,0&amp;vpa=192&amp;vtp=1">
            <a:extLst>
              <a:ext uri="{FF2B5EF4-FFF2-40B4-BE49-F238E27FC236}">
                <a16:creationId xmlns:a16="http://schemas.microsoft.com/office/drawing/2014/main" id="{34292A7E-B724-F0E0-514E-F03293475121}"/>
              </a:ext>
            </a:extLst>
          </p:cNvPr>
          <p:cNvSpPr/>
          <p:nvPr/>
        </p:nvSpPr>
        <p:spPr>
          <a:xfrm>
            <a:off x="2977388" y="1992200"/>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featuring</a:t>
            </a:r>
            <a:endParaRPr lang="en-US" altLang="zh-CN" sz="2000" dirty="0"/>
          </a:p>
        </p:txBody>
      </p:sp>
      <p:sp>
        <p:nvSpPr>
          <p:cNvPr id="6" name="QM_6_AN.419_1#8bf83444b.blank?vja=1&amp;pid=a98c56d6b&amp;color=0,0,0&amp;vpa=193&amp;vtp=1">
            <a:extLst>
              <a:ext uri="{FF2B5EF4-FFF2-40B4-BE49-F238E27FC236}">
                <a16:creationId xmlns:a16="http://schemas.microsoft.com/office/drawing/2014/main" id="{07CE5E22-2830-3C76-32E3-84639FFBB24C}"/>
              </a:ext>
            </a:extLst>
          </p:cNvPr>
          <p:cNvSpPr/>
          <p:nvPr/>
        </p:nvSpPr>
        <p:spPr>
          <a:xfrm>
            <a:off x="2689289" y="3147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M_6_AN.420_1#8bf83444b.blank?vja=1&amp;pid=a98c56d6b&amp;color=0,0,0&amp;vpa=194&amp;vtp=1">
            <a:extLst>
              <a:ext uri="{FF2B5EF4-FFF2-40B4-BE49-F238E27FC236}">
                <a16:creationId xmlns:a16="http://schemas.microsoft.com/office/drawing/2014/main" id="{FAF2B196-48A0-CB1F-269D-F6E8B78527D9}"/>
              </a:ext>
            </a:extLst>
          </p:cNvPr>
          <p:cNvSpPr/>
          <p:nvPr/>
        </p:nvSpPr>
        <p:spPr>
          <a:xfrm>
            <a:off x="6544756" y="3516200"/>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paired</a:t>
            </a:r>
            <a:endParaRPr lang="en-US" altLang="zh-CN" sz="2000" dirty="0"/>
          </a:p>
        </p:txBody>
      </p:sp>
    </p:spTree>
    <p:extLst>
      <p:ext uri="{BB962C8B-B14F-4D97-AF65-F5344CB8AC3E}">
        <p14:creationId xmlns:p14="http://schemas.microsoft.com/office/powerpoint/2010/main" val="30248138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B_7_BD.422_1#8afd28015?vja=1&amp;pid=8bf8344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423_1#8afd28015.blank?vja=1&amp;pid=8bf83444b&amp;color=0,0,0&amp;vpa=195&amp;vtp=1"/>
          <p:cNvSpPr/>
          <p:nvPr/>
        </p:nvSpPr>
        <p:spPr>
          <a:xfrm>
            <a:off x="1049401"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7_AS.424_1#8afd28015?vja=1&amp;pid=8bf83444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国家卫生健康委员会（NHC）宣布将推动为期三年的“体重管理年”行动，此公告在全国范围内点燃了民众的热情。设空处引导同位语从句，用以具体说明名词announcement的内容；从句成分和意义完整，故用引导词that引导该从句。</a:t>
            </a:r>
            <a:endParaRPr lang="en-US" altLang="zh-CN" sz="2200" dirty="0"/>
          </a:p>
        </p:txBody>
      </p:sp>
      <p:sp>
        <p:nvSpPr>
          <p:cNvPr id="5" name="QB_7_BD.425_1#5ef706809?vja=1&amp;pid=8bf83444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26_1#5ef706809.blank?vja=1&amp;pid=8bf83444b&amp;color=0,0,0&amp;vpa=196&amp;vtp=1"/>
          <p:cNvSpPr/>
          <p:nvPr/>
        </p:nvSpPr>
        <p:spPr>
          <a:xfrm>
            <a:off x="998601" y="2453259"/>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by/through</a:t>
            </a:r>
            <a:endParaRPr lang="en-US" altLang="zh-CN" sz="2000" dirty="0"/>
          </a:p>
        </p:txBody>
      </p:sp>
      <p:sp>
        <p:nvSpPr>
          <p:cNvPr id="7" name="QB_7_AS.427_1#5ef706809?vja=1&amp;pid=8bf83444b&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句意为：这一行动通过将全国性协作与社区层面参与相结合突破了传统政策手段。结合句意可知，设空处表示“通过</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”，应用介词by或through。</a:t>
            </a:r>
            <a:endParaRPr lang="en-US" altLang="zh-CN" sz="2200" dirty="0"/>
          </a:p>
        </p:txBody>
      </p:sp>
      <p:sp>
        <p:nvSpPr>
          <p:cNvPr id="8" name="QB_7_BD.428_1#1c61b6fa8?vja=1&amp;pid=8bf83444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429_1#1c61b6fa8.blank?vja=1&amp;pid=8bf83444b&amp;color=0,0,0&amp;vpa=197&amp;vtp=1"/>
          <p:cNvSpPr/>
          <p:nvPr/>
        </p:nvSpPr>
        <p:spPr>
          <a:xfrm>
            <a:off x="1062101" y="3697859"/>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sixth</a:t>
            </a:r>
            <a:endParaRPr lang="en-US" altLang="zh-CN" sz="2000" dirty="0"/>
          </a:p>
        </p:txBody>
      </p:sp>
      <p:sp>
        <p:nvSpPr>
          <p:cNvPr id="10" name="QB_7_AS.430_1#1c61b6fa8?vja=1&amp;pid=8bf83444b&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句意为：肥胖已成为中国一个重大的公共卫生问题，在中国死亡和残疾的主要风险因素中排名第六。根据句意和设空处前的定冠词the可知，此处表示“第六个主要风险因素”，应用序数词。故填sixth。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B_7_BD.431_1#459c49509?vja=1&amp;pid=8bf8344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432_1#459c49509.blank?vja=1&amp;pid=8bf83444b&amp;color=0,0,0&amp;vpa=198&amp;vtp=1"/>
          <p:cNvSpPr/>
          <p:nvPr/>
        </p:nvSpPr>
        <p:spPr>
          <a:xfrm>
            <a:off x="1049401"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sets</a:t>
            </a:r>
            <a:endParaRPr lang="en-US" altLang="zh-CN" sz="2000" dirty="0"/>
          </a:p>
        </p:txBody>
      </p:sp>
      <p:sp>
        <p:nvSpPr>
          <p:cNvPr id="4" name="QB_7_AS.433_1#459c49509?vja=1&amp;pid=8bf83444b&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句意为：这一行动的独特之处在于其全面的策略，该策略使其在跨部门协作方面表现突出。设空处在What引导的主语从句中作谓语，结合句意可知，此处陈述客观事实，应用一般现在时；从句的主语是What，表示“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的事物”，结合空后的is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comprehensive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strategy可知，谓语应用第三人称单数形式。故填sets。</a:t>
            </a:r>
            <a:endParaRPr lang="en-US" altLang="zh-CN" sz="2200" dirty="0"/>
          </a:p>
        </p:txBody>
      </p:sp>
      <p:sp>
        <p:nvSpPr>
          <p:cNvPr id="5" name="QB_7_BD.434_1#9a12582ec?vja=1&amp;pid=8bf83444b&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435_1#9a12582ec.blank?vja=1&amp;pid=8bf83444b&amp;color=0,0,0&amp;vpa=199&amp;vtp=1"/>
          <p:cNvSpPr/>
          <p:nvPr/>
        </p:nvSpPr>
        <p:spPr>
          <a:xfrm>
            <a:off x="1036701" y="28342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jointly</a:t>
            </a:r>
            <a:endParaRPr lang="en-US" altLang="zh-CN" sz="2000" dirty="0"/>
          </a:p>
        </p:txBody>
      </p:sp>
      <p:sp>
        <p:nvSpPr>
          <p:cNvPr id="7" name="QB_7_AS.436_1#9a12582ec?vja=1&amp;pid=8bf83444b&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句意为：16个政府部门联合发力以应对复杂挑战，为不同年龄群体制订有针对性的计划。设空处修饰谓语动词work，应用副词，故填jointly，表示“联合地”。</a:t>
            </a:r>
            <a:endParaRPr lang="en-US" altLang="zh-CN" sz="2200" dirty="0"/>
          </a:p>
        </p:txBody>
      </p:sp>
      <p:sp>
        <p:nvSpPr>
          <p:cNvPr id="8" name="QB_7_BD.437_1#769629b5b?vja=1&amp;pid=8bf83444b&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438_1#769629b5b.blank?vja=1&amp;pid=8bf83444b&amp;color=0,0,0&amp;vpa=200&amp;vtp=1"/>
          <p:cNvSpPr/>
          <p:nvPr/>
        </p:nvSpPr>
        <p:spPr>
          <a:xfrm>
            <a:off x="1011300" y="4078859"/>
            <a:ext cx="128085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advance</a:t>
            </a:r>
            <a:endParaRPr lang="en-US" altLang="zh-CN" sz="2000" dirty="0"/>
          </a:p>
        </p:txBody>
      </p:sp>
      <p:sp>
        <p:nvSpPr>
          <p:cNvPr id="10" name="QB_7_AS.439_1#769629b5b?vja=1&amp;pid=8bf83444b&amp;color=0,0,0&amp;vtp=1"/>
          <p:cNvSpPr/>
          <p:nvPr/>
        </p:nvSpPr>
        <p:spPr>
          <a:xfrm>
            <a:off x="722376" y="45416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推进这项任务，国家卫生健康委员会制作了一份健康指南，该指南因其结合了食物传统和有科学依据的健康原则的本土化饮食建议而快速传播。主句中已有谓语produced，设空处应用非谓语动词作状语，表示目的，应用动词不定式，且设空处位于句首，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B_7_BD.440_1#1d554d8d2?vja=1&amp;pid=8bf8344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41_1#1d554d8d2.blank?vja=1&amp;pid=8bf83444b&amp;color=0,0,0&amp;vpa=201&amp;vtp=1"/>
          <p:cNvSpPr/>
          <p:nvPr/>
        </p:nvSpPr>
        <p:spPr>
          <a:xfrm>
            <a:off x="1062101" y="858013"/>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wellness</a:t>
            </a:r>
            <a:endParaRPr lang="en-US" altLang="zh-CN" sz="2000" dirty="0"/>
          </a:p>
        </p:txBody>
      </p:sp>
      <p:sp>
        <p:nvSpPr>
          <p:cNvPr id="4" name="QB_7_AS.442_1#1d554d8d2?vja=1&amp;pid=8bf83444b&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句意见上一题解析。结合句意可知，此处表示“健康原则”，设空处作定语，修饰principles；wellness表示“健康”。故填wellness。</a:t>
            </a:r>
            <a:endParaRPr lang="en-US" altLang="zh-CN" sz="2200" dirty="0"/>
          </a:p>
        </p:txBody>
      </p:sp>
      <p:sp>
        <p:nvSpPr>
          <p:cNvPr id="5" name="QB_7_BD.443_1#eeb050104?vja=1&amp;pid=8bf83444b&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444_1#eeb050104.blank?vja=1&amp;pid=8bf83444b&amp;color=0,0,0&amp;vpa=202&amp;vtp=1"/>
          <p:cNvSpPr/>
          <p:nvPr/>
        </p:nvSpPr>
        <p:spPr>
          <a:xfrm>
            <a:off x="1036701" y="2072259"/>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featuring</a:t>
            </a:r>
            <a:endParaRPr lang="en-US" altLang="zh-CN" sz="2000" dirty="0"/>
          </a:p>
        </p:txBody>
      </p:sp>
      <p:sp>
        <p:nvSpPr>
          <p:cNvPr id="7" name="QB_7_AS.445_1#eeb050104?vja=1&amp;pid=8bf83444b&amp;color=0,0,0&amp;vtp=1"/>
          <p:cNvSpPr/>
          <p:nvPr/>
        </p:nvSpPr>
        <p:spPr>
          <a:xfrm>
            <a:off x="722376" y="2547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句意为：该行动考虑了肥胖对身体和情绪的影响，提供了以饮食计划和锻炼计划为特色的个性化健康方案。分析句子结构可知，句中已有谓语动词provides，故设空处应用非谓语动词作后置定语，修饰名词短语health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blueprints。feature与health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blueprints之间为逻辑上的主动关系，故用现在分词形式。故填featuring。</a:t>
            </a:r>
            <a:endParaRPr lang="en-US" altLang="zh-CN" sz="2200" dirty="0"/>
          </a:p>
        </p:txBody>
      </p:sp>
      <p:sp>
        <p:nvSpPr>
          <p:cNvPr id="8" name="QB_7_BD.446_1#00e7cb9fc?vja=1&amp;pid=8bf83444b&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447_1#00e7cb9fc.blank?vja=1&amp;pid=8bf83444b&amp;color=0,0,0&amp;vpa=203&amp;vtp=1"/>
          <p:cNvSpPr/>
          <p:nvPr/>
        </p:nvSpPr>
        <p:spPr>
          <a:xfrm>
            <a:off x="1062101" y="40788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10" name="QB_7_AS.448_1#00e7cb9fc?vja=1&amp;pid=8bf83444b&amp;color=0,0,0&amp;vtp=1"/>
          <p:cNvSpPr/>
          <p:nvPr/>
        </p:nvSpPr>
        <p:spPr>
          <a:xfrm>
            <a:off x="722376" y="45416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由营养师、传统医学专家和健身教练组成的专业团队构建了个性化的支持网络，通过健康类应用程序监测日常进展，将健康意识转化为一种富有吸引力的日常习惯。设空处后的名词habit为可数名词单数形式；结合句意可知，此处表示“一种富有吸引力的日常习惯”，为泛指，应用不定冠词修饰；engaging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B_7_BD.449_1#6bdde66bb?vja=1&amp;pid=8bf8344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450_1#6bdde66bb.blank?vja=1&amp;pid=8bf83444b&amp;color=0,0,0&amp;vpa=204&amp;vtp=1"/>
          <p:cNvSpPr/>
          <p:nvPr/>
        </p:nvSpPr>
        <p:spPr>
          <a:xfrm>
            <a:off x="1176401" y="845313"/>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paired</a:t>
            </a:r>
            <a:endParaRPr lang="en-US" altLang="zh-CN" sz="2000" dirty="0"/>
          </a:p>
        </p:txBody>
      </p:sp>
      <p:sp>
        <p:nvSpPr>
          <p:cNvPr id="4" name="QB_7_AS.451_1#6bdde66bb?vja=1&amp;pid=8bf83444b&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句意为：人们希望强有力的中央领导和地方参与相结合能够有效地解决肥胖问题。本句为主从复合句，It作形式主语，that引导主语从句，从句谓语为can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address，设空处应用非谓语动词作后置定语，修饰名词短语strong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centralised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leadership；pair与leadership之间为逻辑上的被动关系，应用过去分词形式。故填paired。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d3e8799aa?vja=1&amp;pid=fa3be24fd&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O_6_BD.31_1#aee5a31cf?sp=1&amp;vja=1&amp;pid=fa3be24f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1.在森林中，声音是最好的远距离交流方式，因为与光相比，声音在传播过程中不会被树木阻挡。（comparison）</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endParaRPr lang="en-US" altLang="zh-CN" sz="2000" dirty="0"/>
          </a:p>
        </p:txBody>
      </p:sp>
      <p:sp>
        <p:nvSpPr>
          <p:cNvPr id="4" name="QO_6_AN.32_1#aee5a31cf?vja=1&amp;pid=fa3be24fd&amp;color=0,0,0&amp;vtp=1"/>
          <p:cNvSpPr/>
          <p:nvPr/>
        </p:nvSpPr>
        <p:spPr>
          <a:xfrm>
            <a:off x="722376" y="2796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comparison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with/to或by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comparison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B_6_BD.33_1#46bc74933?sp=1&amp;vja=1&amp;pid=fa3be24fd&amp;color=0,0,0&amp;vtp=1"/>
          <p:cNvSpPr/>
          <p:nvPr/>
        </p:nvSpPr>
        <p:spPr>
          <a:xfrm>
            <a:off x="722376" y="3182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2.经常进行体育锻炼对于保持健康是非常重要的。（crucial）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exercise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3.我们坚决要求人人都被公正对待。</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insist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_______ ____ _______ 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6" name="QB_6_AN.34_1#46bc74933.blank?vja=1&amp;pid=fa3be24fd&amp;color=0,0,0&amp;vpa=11&amp;vtp=1"/>
          <p:cNvSpPr/>
          <p:nvPr/>
        </p:nvSpPr>
        <p:spPr>
          <a:xfrm>
            <a:off x="3641789" y="3525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7" name="QB_6_AN.35_1#46bc74933.blank?vja=1&amp;pid=fa3be24fd&amp;color=0,0,0&amp;vpa=12&amp;vtp=1"/>
          <p:cNvSpPr/>
          <p:nvPr/>
        </p:nvSpPr>
        <p:spPr>
          <a:xfrm>
            <a:off x="4137089" y="3525647"/>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crucial</a:t>
            </a:r>
            <a:endParaRPr lang="en-US" altLang="zh-CN" sz="2000" dirty="0"/>
          </a:p>
        </p:txBody>
      </p:sp>
      <p:sp>
        <p:nvSpPr>
          <p:cNvPr id="8" name="QB_6_AN.36_1#46bc74933.blank?vja=1&amp;pid=fa3be24fd&amp;color=0,0,0&amp;vpa=13&amp;vtp=1"/>
          <p:cNvSpPr/>
          <p:nvPr/>
        </p:nvSpPr>
        <p:spPr>
          <a:xfrm>
            <a:off x="5153089" y="3525647"/>
            <a:ext cx="885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for/to/in</a:t>
            </a:r>
            <a:endParaRPr lang="en-US" altLang="zh-CN" sz="2000" dirty="0"/>
          </a:p>
        </p:txBody>
      </p:sp>
      <p:sp>
        <p:nvSpPr>
          <p:cNvPr id="9" name="QB_6_AN.37_1#46bc74933.blank?vja=1&amp;pid=fa3be24fd&amp;color=0,0,0&amp;vpa=14&amp;vtp=1"/>
          <p:cNvSpPr/>
          <p:nvPr/>
        </p:nvSpPr>
        <p:spPr>
          <a:xfrm>
            <a:off x="6308789" y="3512947"/>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keeping</a:t>
            </a:r>
            <a:endParaRPr lang="en-US" altLang="zh-CN" sz="2000" dirty="0"/>
          </a:p>
        </p:txBody>
      </p:sp>
      <p:sp>
        <p:nvSpPr>
          <p:cNvPr id="10" name="QB_6_AN.38_1#46bc74933.blank?vja=1&amp;pid=fa3be24fd&amp;color=0,0,0&amp;vpa=15&amp;vtp=1"/>
          <p:cNvSpPr/>
          <p:nvPr/>
        </p:nvSpPr>
        <p:spPr>
          <a:xfrm>
            <a:off x="7451789" y="3512947"/>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fit/healthy</a:t>
            </a:r>
            <a:endParaRPr lang="en-US" altLang="zh-CN" sz="2000" dirty="0"/>
          </a:p>
        </p:txBody>
      </p:sp>
      <p:sp>
        <p:nvSpPr>
          <p:cNvPr id="12" name="QB_6_AN.40_1#46bc74933.blank?vja=1&amp;pid=fa3be24fd&amp;color=0,0,0&amp;vpa=16&amp;vtp=1"/>
          <p:cNvSpPr/>
          <p:nvPr/>
        </p:nvSpPr>
        <p:spPr>
          <a:xfrm>
            <a:off x="2408619" y="4274947"/>
            <a:ext cx="987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everyone</a:t>
            </a:r>
            <a:endParaRPr lang="en-US" altLang="zh-CN" sz="2000" dirty="0"/>
          </a:p>
        </p:txBody>
      </p:sp>
      <p:sp>
        <p:nvSpPr>
          <p:cNvPr id="13" name="QB_6_AN.41_1#46bc74933.blank?vja=1&amp;pid=fa3be24fd&amp;color=0,0,0&amp;vpa=17&amp;vtp=1"/>
          <p:cNvSpPr/>
          <p:nvPr/>
        </p:nvSpPr>
        <p:spPr>
          <a:xfrm>
            <a:off x="3678619" y="4287647"/>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endParaRPr lang="en-US" altLang="zh-CN" sz="2000" dirty="0"/>
          </a:p>
        </p:txBody>
      </p:sp>
      <p:sp>
        <p:nvSpPr>
          <p:cNvPr id="14" name="QB_6_AN.42_1#46bc74933.blank?vja=1&amp;pid=fa3be24fd&amp;color=0,0,0&amp;vpa=18&amp;vtp=1"/>
          <p:cNvSpPr/>
          <p:nvPr/>
        </p:nvSpPr>
        <p:spPr>
          <a:xfrm>
            <a:off x="4720019" y="4287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5" name="QB_6_AN.43_1#46bc74933.blank?vja=1&amp;pid=fa3be24fd&amp;color=0,0,0&amp;vpa=19&amp;vtp=1"/>
          <p:cNvSpPr/>
          <p:nvPr/>
        </p:nvSpPr>
        <p:spPr>
          <a:xfrm>
            <a:off x="5316919" y="4287647"/>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treated</a:t>
            </a:r>
            <a:endParaRPr lang="en-US" altLang="zh-CN" sz="2000" dirty="0"/>
          </a:p>
        </p:txBody>
      </p:sp>
      <p:sp>
        <p:nvSpPr>
          <p:cNvPr id="16" name="QB_6_AN.44_1#46bc74933.blank?vja=1&amp;pid=fa3be24fd&amp;color=0,0,0&amp;vpa=20&amp;vtp=1"/>
          <p:cNvSpPr/>
          <p:nvPr/>
        </p:nvSpPr>
        <p:spPr>
          <a:xfrm>
            <a:off x="6345619" y="4274947"/>
            <a:ext cx="604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fairly</a:t>
            </a:r>
            <a:endParaRPr lang="en-US" altLang="zh-CN" sz="2000" dirty="0"/>
          </a:p>
        </p:txBody>
      </p:sp>
      <p:sp>
        <p:nvSpPr>
          <p:cNvPr id="17" name="QB_6_AS.45_1#49755b073?vja=1&amp;pid=fa3be24fd&amp;color=0,0,0&amp;vtp=1"/>
          <p:cNvSpPr/>
          <p:nvPr/>
        </p:nvSpPr>
        <p:spPr>
          <a:xfrm>
            <a:off x="722376" y="4744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insist表示“坚决要求”时，宾语从句中应使用虚拟语气，即从句谓语为“should+动词原形”，其中should可以省略。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P spid="10" grpId="0" build="p" animBg="1"/>
      <p:bldP spid="12" grpId="0" build="p" animBg="1"/>
      <p:bldP spid="13" grpId="0" build="p" animBg="1"/>
      <p:bldP spid="14" grpId="0" build="p" animBg="1"/>
      <p:bldP spid="15" grpId="0" build="p" animBg="1"/>
      <p:bldP spid="16" grpId="0" build="p" animBg="1"/>
      <p:bldP spid="17"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C_4#d36e266ec.fixed?vja=1&amp;pid=6f28151fb&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d36e266ec.fixed?vja=1&amp;pid=6f28151fb&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Epidemics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Explained</a:t>
            </a:r>
            <a:endParaRPr lang="en-US" altLang="zh-CN" sz="4400" dirty="0"/>
          </a:p>
        </p:txBody>
      </p:sp>
      <p:pic>
        <p:nvPicPr>
          <p:cNvPr id="4" name="C_4#d36e266ec.fixed?vja=1&amp;pid=6f28151fb&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d36e266ec.fixed?vja=1&amp;pid=6f28151fb&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M_6_BD.452_1#b4632e969?vja=1&amp;pid=7b7d1e1dd&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[福建厦门双十中学2024模拟]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puffs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Gassensmith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Dallas.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bloodstream.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painful.”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metallic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crystals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（晶体）.The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Gassensmith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refrigerated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25000" dirty="0">
                <a:solidFill>
                  <a:srgbClr val="000000"/>
                </a:solidFill>
                <a:latin typeface="Times New Roman" pitchFamily="34" charset="0"/>
                <a:ea typeface="微软雅黑" pitchFamily="34" charset="-122"/>
                <a:cs typeface="Times New Roman" pitchFamily="34" charset="-120"/>
              </a:rPr>
              <a:t>2</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25000" dirty="0">
                <a:solidFill>
                  <a:srgbClr val="000000"/>
                </a:solidFill>
                <a:latin typeface="Times New Roman" pitchFamily="34" charset="0"/>
                <a:ea typeface="微软雅黑" pitchFamily="34" charset="-122"/>
                <a:cs typeface="Times New Roman" pitchFamily="34" charset="-120"/>
              </a:rPr>
              <a:t>2</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bloodstream.</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2_1#b4632e969?vja=1&amp;pid=7b7d1e1dd&amp;color=0,0,0&amp;vtp=1&amp;bt=1">
            <a:extLst>
              <a:ext uri="{FF2B5EF4-FFF2-40B4-BE49-F238E27FC236}">
                <a16:creationId xmlns:a16="http://schemas.microsoft.com/office/drawing/2014/main" id="{150C27E4-4E4F-BE88-99D9-4B7A44FB51CA}"/>
              </a:ext>
            </a:extLst>
          </p:cNvPr>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upgrade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crystal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capsules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（免疫系统）.But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insulin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（胰岛素）,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diabetes.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Gassensmith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gas-delivered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Weniger,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U.S.Centers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Prevention.</a:t>
            </a:r>
            <a:endParaRPr lang="en-US" altLang="zh-CN" sz="2000" dirty="0"/>
          </a:p>
        </p:txBody>
      </p:sp>
      <p:sp>
        <p:nvSpPr>
          <p:cNvPr id="3" name="QM_6_EX.453_1#b4632e969?vja=1&amp;pid=7b7d1e1dd&amp;color=0,0,0&amp;vtp=1">
            <a:extLst>
              <a:ext uri="{FF2B5EF4-FFF2-40B4-BE49-F238E27FC236}">
                <a16:creationId xmlns:a16="http://schemas.microsoft.com/office/drawing/2014/main" id="{61469F08-109F-83AF-27E0-24544CF10CD5}"/>
              </a:ext>
            </a:extLst>
          </p:cNvPr>
          <p:cNvSpPr/>
          <p:nvPr/>
        </p:nvSpPr>
        <p:spPr>
          <a:xfrm>
            <a:off x="722376" y="5100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本文是一篇说明文。文章主要介绍了一种药物输送系统，它可以利用气体将疫苗送入血液，从而减少打针的痛苦。</a:t>
            </a:r>
            <a:endParaRPr lang="en-US" altLang="zh-CN" sz="2000" dirty="0"/>
          </a:p>
        </p:txBody>
      </p:sp>
    </p:spTree>
    <p:extLst>
      <p:ext uri="{BB962C8B-B14F-4D97-AF65-F5344CB8AC3E}">
        <p14:creationId xmlns:p14="http://schemas.microsoft.com/office/powerpoint/2010/main" val="22077702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7_BD.454_1#6677d1d14?vja=1&amp;pid=b4632e9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55_1#6677d1d14.bracket?vja=1&amp;pid=b4632e969&amp;color=0,0,0&amp;vpa=205&amp;vtp=1"/>
          <p:cNvSpPr/>
          <p:nvPr/>
        </p:nvSpPr>
        <p:spPr>
          <a:xfrm>
            <a:off x="94044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54_2#6677d1d14.choices?vja=1&amp;pid=b4632e96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needles.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comfort.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endParaRPr lang="en-US" altLang="zh-CN" sz="2000" dirty="0"/>
          </a:p>
        </p:txBody>
      </p:sp>
      <p:sp>
        <p:nvSpPr>
          <p:cNvPr id="5" name="QC_7_AS.456_1#6677d1d14?vja=1&amp;pid=b4632e969&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beyond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comfort,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though.”以及“He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painful.’”可知，这种新的药物输送系统考虑到了患者的舒适度，会减轻打针的痛苦，故选C项。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C_7_BD.457_1#a55afbbef?vja=1&amp;pid=b4632e969&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crystals?(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58_1#a55afbbef.bracket?vja=1&amp;pid=b4632e969&amp;color=0,0,0&amp;mp=1&amp;vpa=206&amp;vtp=1"/>
          <p:cNvSpPr/>
          <p:nvPr/>
        </p:nvSpPr>
        <p:spPr>
          <a:xfrm>
            <a:off x="52165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57_2#a55afbbef.choices?vja=1&amp;pid=b4632e96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dioxide.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bloodstream.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endParaRPr lang="en-US" altLang="zh-CN" sz="2000" dirty="0"/>
          </a:p>
        </p:txBody>
      </p:sp>
      <p:sp>
        <p:nvSpPr>
          <p:cNvPr id="5" name="QC_7_AS.459_1#a55afbbef?vja=1&amp;pid=b4632e969&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wrapped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metallic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crystals.”和“As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refrigerated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stored.”可知，晶体是用来包裹疫苗粉末的，故其作用是储存疫苗，故选D项。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7_BD.460_1#7f65d53d8?vja=1&amp;pid=b4632e9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upgraded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system?(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1_1#7f65d53d8.bracket?vja=1&amp;pid=b4632e969&amp;color=0,0,0&amp;vpa=207&amp;vtp=1"/>
          <p:cNvSpPr/>
          <p:nvPr/>
        </p:nvSpPr>
        <p:spPr>
          <a:xfrm>
            <a:off x="79089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0_2#7f65d53d8.choices?vja=1&amp;pid=b4632e969&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99104" algn="l"/>
                <a:tab pos="5160107" algn="l"/>
                <a:tab pos="78989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Flexibility.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Durability.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.Gentle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endParaRPr lang="en-US" altLang="zh-CN" sz="2000" dirty="0"/>
          </a:p>
        </p:txBody>
      </p:sp>
      <p:sp>
        <p:nvSpPr>
          <p:cNvPr id="5" name="QC_7_AS.462_1#7f65d53d8?vja=1&amp;pid=b4632e969&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gas-based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drug-delivery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upgrade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adjusting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customize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crystal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capsules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drug.”可知，这种新升级的药物输送系统的优势在于其可以调整晶体胶囊释放药物的速度，故其优势在于它的灵活性，故选A项。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7_BD.463_1#5661897d0?vja=1&amp;pid=b4632e96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Weniger?(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4_1#5661897d0.bracket?vja=1&amp;pid=b4632e969&amp;color=0,0,0&amp;vpa=208&amp;vtp=1"/>
          <p:cNvSpPr/>
          <p:nvPr/>
        </p:nvSpPr>
        <p:spPr>
          <a:xfrm>
            <a:off x="797439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3_2#5661897d0.choices?vja=1&amp;pid=b4632e969&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gas-based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vaccinations.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endParaRPr lang="en-US" altLang="zh-CN" sz="2000" dirty="0"/>
          </a:p>
        </p:txBody>
      </p:sp>
      <p:sp>
        <p:nvSpPr>
          <p:cNvPr id="5" name="QC_7_AS.465_1#5661897d0?vja=1&amp;pid=b4632e969&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推理判断题。根据文章最后一段中的“Future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gas-delivered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vaccines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diseases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Weniger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”可知，韦尼格认为未来的研究要确保气体输送疫苗能够如预期那样建立对疾病的免疫力，即他认为未来的研究应主要关注气体输送疫苗的有效性。故选A项。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M_6_BD.466_1#3e144e2c3?vja=1&amp;pid=7b7d1e1dd&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[河南创新发展联盟2025联考]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crawl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earthquake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Pennsylvania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（磁性上地）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Huanyu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6_1#3e144e2c3?vja=1&amp;pid=7b7d1e1dd&amp;color=0,0,0&amp;vtp=1&amp;bt=1">
            <a:extLst>
              <a:ext uri="{FF2B5EF4-FFF2-40B4-BE49-F238E27FC236}">
                <a16:creationId xmlns:a16="http://schemas.microsoft.com/office/drawing/2014/main" id="{99619C4E-157D-1817-754C-43D7F2A110B0}"/>
              </a:ext>
            </a:extLst>
          </p:cNvPr>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Another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（电子干扰）,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disrupt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wireless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disrupt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noted.“We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handheld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autonomously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search-and-rescue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obstacles.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4228622389"/>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6_1#3e144e2c3?vja=1&amp;pid=7b7d1e1dd&amp;color=0,0,0&amp;vtp=1&amp;bt=1">
            <a:extLst>
              <a:ext uri="{FF2B5EF4-FFF2-40B4-BE49-F238E27FC236}">
                <a16:creationId xmlns:a16="http://schemas.microsoft.com/office/drawing/2014/main" id="{43CB4E89-25CC-0614-C19D-222FDAD6CC87}"/>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vessels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（血管）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cardiovascular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non-invasive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treatments.”</a:t>
            </a:r>
            <a:endParaRPr lang="en-US" altLang="zh-CN" sz="2000" dirty="0"/>
          </a:p>
        </p:txBody>
      </p:sp>
      <p:sp>
        <p:nvSpPr>
          <p:cNvPr id="3" name="QM_6_EX.467_1#3e144e2c3?vja=1&amp;pid=7b7d1e1dd&amp;color=0,0,0&amp;vtp=1">
            <a:extLst>
              <a:ext uri="{FF2B5EF4-FFF2-40B4-BE49-F238E27FC236}">
                <a16:creationId xmlns:a16="http://schemas.microsoft.com/office/drawing/2014/main" id="{B67D0D4C-93A3-D035-E52C-FA4F59182CF1}"/>
              </a:ext>
            </a:extLst>
          </p:cNvPr>
          <p:cNvSpPr/>
          <p:nvPr/>
        </p:nvSpPr>
        <p:spPr>
          <a:xfrm>
            <a:off x="722376" y="2433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本文是一篇说明文。文章主要介绍了由宾夕法尼亚州立大学国际团队研发的柔性机器人，包括其材料特性、技术挑战、控制原理及应用前景等。</a:t>
            </a:r>
            <a:endParaRPr lang="en-US" altLang="zh-CN" sz="2000" dirty="0"/>
          </a:p>
        </p:txBody>
      </p:sp>
    </p:spTree>
    <p:extLst>
      <p:ext uri="{BB962C8B-B14F-4D97-AF65-F5344CB8AC3E}">
        <p14:creationId xmlns:p14="http://schemas.microsoft.com/office/powerpoint/2010/main" val="15713704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46_1#ecaee5d75?sp=1&amp;vja=1&amp;pid=fa3be24fd&amp;color=0,0,0&amp;vtp=1&amp;bt=1"/>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4.过去十年间，科学家们一直致力于研发一种新型电池。（devote）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scientists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endParaRPr lang="en-US" altLang="zh-CN" sz="2000" dirty="0"/>
          </a:p>
        </p:txBody>
      </p:sp>
      <p:sp>
        <p:nvSpPr>
          <p:cNvPr id="3" name="QB_6_AN.47_1#ecaee5d75.blank?vja=1&amp;pid=fa3be24fd&amp;color=0,0,0&amp;vpa=21&amp;vtp=1"/>
          <p:cNvSpPr/>
          <p:nvPr/>
        </p:nvSpPr>
        <p:spPr>
          <a:xfrm>
            <a:off x="4489196" y="124290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4" name="QB_6_AN.48_1#ecaee5d75.blank?vja=1&amp;pid=fa3be24fd&amp;color=0,0,0&amp;vpa=22&amp;vtp=1"/>
          <p:cNvSpPr/>
          <p:nvPr/>
        </p:nvSpPr>
        <p:spPr>
          <a:xfrm>
            <a:off x="5288915" y="124290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5" name="QB_6_AN.49_1#ecaee5d75.blank?vja=1&amp;pid=fa3be24fd&amp;color=0,0,0&amp;vpa=23&amp;vtp=1"/>
          <p:cNvSpPr/>
          <p:nvPr/>
        </p:nvSpPr>
        <p:spPr>
          <a:xfrm>
            <a:off x="6139434" y="12302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devoting</a:t>
            </a:r>
            <a:endParaRPr lang="en-US" altLang="zh-CN" sz="2000" dirty="0"/>
          </a:p>
        </p:txBody>
      </p:sp>
      <p:sp>
        <p:nvSpPr>
          <p:cNvPr id="6" name="QB_6_AN.50_1#ecaee5d75.blank?vja=1&amp;pid=fa3be24fd&amp;color=0,0,0&amp;vpa=24&amp;vtp=1"/>
          <p:cNvSpPr/>
          <p:nvPr/>
        </p:nvSpPr>
        <p:spPr>
          <a:xfrm>
            <a:off x="7459853" y="1242900"/>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themselves</a:t>
            </a:r>
            <a:endParaRPr lang="en-US" altLang="zh-CN" sz="2000" dirty="0"/>
          </a:p>
        </p:txBody>
      </p:sp>
      <p:sp>
        <p:nvSpPr>
          <p:cNvPr id="7" name="QB_6_AN.51_1#ecaee5d75.blank?vja=1&amp;pid=fa3be24fd&amp;color=0,0,0&amp;vpa=25&amp;vtp=1"/>
          <p:cNvSpPr/>
          <p:nvPr/>
        </p:nvSpPr>
        <p:spPr>
          <a:xfrm>
            <a:off x="8983472"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8" name="QB_6_BD.52_1#d6115fd76?sp=1&amp;vja=1&amp;pid=fa3be24fd&amp;color=0,0,0&amp;vtp=1"/>
          <p:cNvSpPr/>
          <p:nvPr/>
        </p:nvSpPr>
        <p:spPr>
          <a:xfrm>
            <a:off x="722376" y="205227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5.战后，在曾经是剧院的地方建起了一座新的校舍。（there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过去完成时）</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9" name="QB_6_AN.53_1#d6115fd76.blank?vja=1&amp;pid=fa3be24fd&amp;color=0,0,0&amp;vpa=26&amp;vtp=1"/>
          <p:cNvSpPr/>
          <p:nvPr/>
        </p:nvSpPr>
        <p:spPr>
          <a:xfrm>
            <a:off x="6373241" y="239517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10" name="QB_6_AN.54_1#d6115fd76.blank?vja=1&amp;pid=fa3be24fd&amp;color=0,0,0&amp;vpa=27&amp;vtp=1"/>
          <p:cNvSpPr/>
          <p:nvPr/>
        </p:nvSpPr>
        <p:spPr>
          <a:xfrm>
            <a:off x="7376541" y="2395170"/>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there</a:t>
            </a:r>
            <a:endParaRPr lang="en-US" altLang="zh-CN" sz="2000" dirty="0"/>
          </a:p>
        </p:txBody>
      </p:sp>
      <p:sp>
        <p:nvSpPr>
          <p:cNvPr id="11" name="QB_6_AN.55_1#d6115fd76.blank?vja=1&amp;pid=fa3be24fd&amp;color=0,0,0&amp;vpa=28&amp;vtp=1"/>
          <p:cNvSpPr/>
          <p:nvPr/>
        </p:nvSpPr>
        <p:spPr>
          <a:xfrm>
            <a:off x="8278241" y="239517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12" name="QB_6_AN.56_1#d6115fd76.blank?vja=1&amp;pid=fa3be24fd&amp;color=0,0,0&amp;vpa=29&amp;vtp=1"/>
          <p:cNvSpPr/>
          <p:nvPr/>
        </p:nvSpPr>
        <p:spPr>
          <a:xfrm>
            <a:off x="8976741" y="239517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13" name="QB_6_AN.57_1#d6115fd76.blank?vja=1&amp;pid=fa3be24fd&amp;color=0,0,0&amp;vpa=30&amp;vtp=1"/>
          <p:cNvSpPr/>
          <p:nvPr/>
        </p:nvSpPr>
        <p:spPr>
          <a:xfrm>
            <a:off x="9802241" y="239517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4" name="QB_6_AN.58_1#d6115fd76.blank?vja=1&amp;pid=fa3be24fd&amp;color=0,0,0&amp;vpa=31&amp;vtp=1"/>
          <p:cNvSpPr/>
          <p:nvPr/>
        </p:nvSpPr>
        <p:spPr>
          <a:xfrm>
            <a:off x="10272141" y="2395170"/>
            <a:ext cx="746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3" grpId="0" build="p" animBg="1"/>
      <p:bldP spid="14"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7_BD.468_1#42d3823c2?vja=1&amp;pid=3e144e2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9_1#42d3823c2.bracket?vja=1&amp;pid=3e144e2c3&amp;color=0,0,0&amp;vpa=209&amp;vtp=1"/>
          <p:cNvSpPr/>
          <p:nvPr/>
        </p:nvSpPr>
        <p:spPr>
          <a:xfrm>
            <a:off x="8688642"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8_2#42d3823c2.choices?vja=1&amp;pid=3e144e2c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design.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endParaRPr lang="en-US" altLang="zh-CN" sz="2000" dirty="0"/>
          </a:p>
        </p:txBody>
      </p:sp>
      <p:sp>
        <p:nvSpPr>
          <p:cNvPr id="5" name="QC_7_AS.470_1#42d3823c2?vja=1&amp;pid=3e144e2c3&amp;color=0,0,0&amp;vtp=1"/>
          <p:cNvSpPr/>
          <p:nvPr/>
        </p:nvSpPr>
        <p:spPr>
          <a:xfrm>
            <a:off x="722376" y="1696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细节理解题。根据第二段中的“Soft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flexible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copy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organisms.”可知，柔性机器人与传统刚性机器人的区别在于柔性机器人由柔性材料制成，能够模仿生物的运动。故选A项。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7_BD.471_1#995828850?vja=1&amp;pid=3e144e2c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structure?(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2_1#995828850.bracket?vja=1&amp;pid=3e144e2c3&amp;color=0,0,0&amp;mp=1&amp;vpa=210&amp;vtp=1"/>
          <p:cNvSpPr/>
          <p:nvPr/>
        </p:nvSpPr>
        <p:spPr>
          <a:xfrm>
            <a:off x="97616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71_2#995828850.choices?vja=1&amp;pid=3e144e2c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detection.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robots.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endParaRPr lang="en-US" altLang="zh-CN" sz="2000" dirty="0"/>
          </a:p>
        </p:txBody>
      </p:sp>
      <p:sp>
        <p:nvSpPr>
          <p:cNvPr id="5" name="QC_7_AS.473_1#995828850?vja=1&amp;pid=3e144e2c3&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细节理解题。根据第三段内容“‘Even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electronics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flexible,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rigidity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thousands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distributed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electronics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movement.’”可知，研究人员设计的电子器件的硬度远高于柔性机器人材料，因此他们将电子器件分布在机器人的整个结构中，以减少电子器件对机器人运动的影响，即让机器人运动顺畅。故选B项。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C_7_BD.474_1#cc5068874?vja=1&amp;pid=3e144e2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5_1#cc5068874.bracket?vja=1&amp;pid=3e144e2c3&amp;color=0,0,0&amp;vpa=211&amp;vtp=1"/>
          <p:cNvSpPr/>
          <p:nvPr/>
        </p:nvSpPr>
        <p:spPr>
          <a:xfrm>
            <a:off x="80359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74_2#cc5068874.choices?vja=1&amp;pid=3e144e2c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drawback.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feature.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potential.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endParaRPr lang="en-US" altLang="zh-CN" sz="2000" dirty="0"/>
          </a:p>
        </p:txBody>
      </p:sp>
      <p:sp>
        <p:nvSpPr>
          <p:cNvPr id="5" name="QC_7_AS.476_1#cc5068874?vja=1&amp;pid=3e144e2c3&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在最后一段中，程教授指出，若柔性机器人能做得更小，它们可以被注入血管以治疗心血管疾病或直接将药物输送到患处，这将为无创医疗提供全新的可能性。由此可推知，最后一段中程教授强调的是柔性机器人未来的应用潜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C_7_BD.477_1#f2391174d?vja=1&amp;pid=3e144e2c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8_1#f2391174d.bracket?vja=1&amp;pid=3e144e2c3&amp;color=0,0,0&amp;mp=1&amp;vpa=212&amp;vtp=1"/>
          <p:cNvSpPr/>
          <p:nvPr/>
        </p:nvSpPr>
        <p:spPr>
          <a:xfrm>
            <a:off x="57230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77_2#f2391174d.choices?vja=1&amp;pid=3e144e2c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Medical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Treatments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.Innovations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Rescue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Robotics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.Flexible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Frontiers</a:t>
            </a:r>
            <a:endParaRPr lang="en-US" altLang="zh-CN" sz="2000" dirty="0"/>
          </a:p>
        </p:txBody>
      </p:sp>
      <p:sp>
        <p:nvSpPr>
          <p:cNvPr id="5" name="QC_7_AS.479_1#f2391174d?vja=1&amp;pid=3e144e2c3&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首段引出柔性机器人的话题，接下来介绍了其材料创新、技术突破及在搜救和医疗等领域的前沿应用等，全文围绕柔性机器人展开，强调其在不同领域的应用，D项（柔性机器人：开拓新领域）概括了文章核心内容，适合作为文章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6_BD.480_1#fa37fb1fb?vja=1&amp;pid=89312b6fb&amp;color=0,0,0&amp;vtp=1&amp;bt=1"/>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[湖北华中师大一附中2025期中]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r>
              <a:rPr lang="en-US" altLang="zh-CN" sz="2000" b="1" i="0" dirty="0">
                <a:solidFill>
                  <a:srgbClr val="000000"/>
                </a:solidFill>
                <a:latin typeface="Times New Roman" pitchFamily="34" charset="0"/>
                <a:ea typeface="微软雅黑" pitchFamily="34" charset="-122"/>
                <a:cs typeface="Times New Roman" pitchFamily="34" charset="-120"/>
              </a:rPr>
              <a:t>Virtually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setbacks,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trivial,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
        <p:nvSpPr>
          <p:cNvPr id="3" name="QM_6_AN.481_1#fa37fb1fb.blank?vja=1&amp;pid=89312b6fb&amp;color=0,0,0&amp;vpa=213&amp;vtp=1"/>
          <p:cNvSpPr/>
          <p:nvPr/>
        </p:nvSpPr>
        <p:spPr>
          <a:xfrm>
            <a:off x="3360801"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6_AN.482_1#fa37fb1fb.blank?vja=1&amp;pid=89312b6fb&amp;color=0,0,0&amp;vpa=214&amp;vtp=1"/>
          <p:cNvSpPr/>
          <p:nvPr/>
        </p:nvSpPr>
        <p:spPr>
          <a:xfrm>
            <a:off x="1468501"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483_1#fa37fb1fb.blank?vja=1&amp;pid=89312b6fb&amp;color=0,0,0&amp;vpa=215&amp;vtp=1"/>
          <p:cNvSpPr/>
          <p:nvPr/>
        </p:nvSpPr>
        <p:spPr>
          <a:xfrm>
            <a:off x="3211386"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6_BD.484_1#fa37fb1fb?vja=1&amp;pid=89312b6fb&amp;color=0,0,0&amp;vtp=1&amp;bt=1"/>
          <p:cNvSpPr/>
          <p:nvPr/>
        </p:nvSpPr>
        <p:spPr>
          <a:xfrm>
            <a:off x="722376" y="896113"/>
            <a:ext cx="10753344" cy="3776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individually.4.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antagonist,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spectacularly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fussy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（挑剔的）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harbour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negative—magnifies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coping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survive.5.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6_AN.485_1#fa37fb1fb.blank?vja=1&amp;pid=89312b6fb&amp;color=0,0,0&amp;vpa=216&amp;vtp=1"/>
          <p:cNvSpPr/>
          <p:nvPr/>
        </p:nvSpPr>
        <p:spPr>
          <a:xfrm>
            <a:off x="2231454" y="1239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486_1#fa37fb1fb.blank?vja=1&amp;pid=89312b6fb&amp;color=0,0,0&amp;vpa=217&amp;vtp=1"/>
          <p:cNvSpPr/>
          <p:nvPr/>
        </p:nvSpPr>
        <p:spPr>
          <a:xfrm>
            <a:off x="9665716" y="4287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M_6_BD.487_1#fa37fb1fb?vja=1&amp;pid=89312b6fb&amp;color=0,0,0&amp;mp=1&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accumulate.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unpack.</a:t>
            </a:r>
            <a:endParaRPr lang="en-US" altLang="zh-CN" sz="2000" dirty="0"/>
          </a:p>
        </p:txBody>
      </p:sp>
      <p:sp>
        <p:nvSpPr>
          <p:cNvPr id="3" name="QM_6_EX.488_1#fa37fb1fb?vja=1&amp;pid=89312b6fb&amp;color=0,0,0&amp;vtp=1"/>
          <p:cNvSpPr/>
          <p:nvPr/>
        </p:nvSpPr>
        <p:spPr>
          <a:xfrm>
            <a:off x="722376" y="3534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本文是一篇说明文，主要介绍了微压力的定义和其潜在的影响。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B_7_BD.489_1#723283e02?vja=1&amp;pid=fa37fb1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0_1#723283e02.blank?vja=1&amp;pid=fa37fb1fb&amp;color=0,0,0&amp;vpa=218&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491_1#723283e02?vja=1&amp;pid=fa37fb1fb&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上文“Maybe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friends.”列举了正常压力的一种来源，设空处应承接上文，列举生活中另一种普遍认可的压力来源，E项（或者它来自为一场重要且困难的考试做准备）符合语境。故选E项。</a:t>
            </a:r>
            <a:endParaRPr lang="en-US" altLang="zh-CN" sz="2200" dirty="0"/>
          </a:p>
        </p:txBody>
      </p:sp>
      <p:sp>
        <p:nvSpPr>
          <p:cNvPr id="5" name="QB_7_BD.492_1#972135009?vja=1&amp;pid=fa37fb1f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93_1#972135009.blank?vja=1&amp;pid=fa37fb1fb&amp;color=0,0,0&amp;vpa=219&amp;vtp=1"/>
          <p:cNvSpPr/>
          <p:nvPr/>
        </p:nvSpPr>
        <p:spPr>
          <a:xfrm>
            <a:off x="1024001" y="246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494_1#972135009?vja=1&amp;pid=fa37fb1fb&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根据空后内容可知，下文介绍了微压力，再结合第一段介绍正常压力的特点可知，设空处应引出微压力这一话题。A项（相比之下，微压力则不那么明显）符合语境，与第一段第一句“Stress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obvious.”形成对比，且该项中的microstress为空后It所指代的内容。故选A项。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B_7_BD.495_1#2a38dca10?vja=1&amp;pid=fa37fb1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6_1#2a38dca10.blank?vja=1&amp;pid=fa37fb1fb&amp;color=0,0,0&amp;vpa=220&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497_1#2a38dca10?vja=1&amp;pid=fa37fb1fb&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和空后内容可知，微压力通常来得快，我们已经习惯了仅仅解决它们，即使我们确实注意到了微压力，我们也不一定会考虑它们对我们生活的影响。设空处应承上启下，继续介绍微压力的特点，引出下文我们不重视其影响的这一想法，C项（它们往往看起来转瞬即逝，或者看起来太微不足道，不能伤害我们）承上启下，符合语境，C项中的They指代上文的Microstresses。故选C项。</a:t>
            </a:r>
            <a:endParaRPr lang="en-US" altLang="zh-CN" sz="2200" dirty="0"/>
          </a:p>
        </p:txBody>
      </p:sp>
      <p:sp>
        <p:nvSpPr>
          <p:cNvPr id="5" name="QB_7_BD.498_1#8d67cabae?vja=1&amp;pid=fa37fb1fb&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99_1#8d67cabae.blank?vja=1&amp;pid=fa37fb1fb&amp;color=0,0,0&amp;vpa=221&amp;vtp=1"/>
          <p:cNvSpPr/>
          <p:nvPr/>
        </p:nvSpPr>
        <p:spPr>
          <a:xfrm>
            <a:off x="1024001" y="322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500_1#8d67cabae?vja=1&amp;pid=fa37fb1fb&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介绍微压力很微小，可能难以发现。再结合下文可知，微压力的来源通常与我们最亲近的人有关，同时人际关系中的情绪也会放大压力源的影响。由此可知，设空处应与上文形成转折，指出微压力虽然看起来微小，但也具有一定的情绪影响，G项（然而，它们涉及难以解开的情感包袱）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B_7_BD.501_1#ba9876d86?vja=1&amp;pid=fa37fb1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2_1#ba9876d86.blank?vja=1&amp;pid=fa37fb1fb&amp;color=0,0,0&amp;vpa=222&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7_AS.503_1#ba9876d86?vja=1&amp;pid=fa37fb1fb&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内容可知，上文表示可能人们已经接受了每天面对数十件微压力事件的生活方式，可能会撑过一周又一周来应对这些微压力。设空处位于段尾，应承接上文，B项（这个循环会连续持续好几个月）符合语境，选项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cycle呼应上文的every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TotalTime>
  <Words>18862</Words>
  <Application>Microsoft Office PowerPoint</Application>
  <PresentationFormat>宽屏</PresentationFormat>
  <Paragraphs>1234</Paragraphs>
  <Slides>166</Slides>
  <Notes>148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166</vt:i4>
      </vt:variant>
    </vt:vector>
  </HeadingPairs>
  <TitlesOfParts>
    <vt:vector size="176" baseType="lpstr">
      <vt:lpstr>仿宋</vt:lpstr>
      <vt:lpstr>汉仪舒圆黑简体</vt:lpstr>
      <vt:lpstr>SimSun</vt:lpstr>
      <vt:lpstr>微软雅黑</vt:lpstr>
      <vt:lpstr>Arial</vt:lpstr>
      <vt:lpstr>Calibri</vt:lpstr>
      <vt:lpstr>Cambria Math</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4</cp:revision>
  <dcterms:created xsi:type="dcterms:W3CDTF">2025-10-21T11:33:06Z</dcterms:created>
  <dcterms:modified xsi:type="dcterms:W3CDTF">2025-10-21T12:28:34Z</dcterms:modified>
  <cp:category/>
  <cp:contentStatus/>
</cp:coreProperties>
</file>